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 id="2147483684" r:id="rId3"/>
  </p:sldMasterIdLst>
  <p:notesMasterIdLst>
    <p:notesMasterId r:id="rId27"/>
  </p:notesMasterIdLst>
  <p:sldIdLst>
    <p:sldId id="256" r:id="rId4"/>
    <p:sldId id="593" r:id="rId5"/>
    <p:sldId id="744" r:id="rId6"/>
    <p:sldId id="745" r:id="rId7"/>
    <p:sldId id="746" r:id="rId8"/>
    <p:sldId id="747" r:id="rId9"/>
    <p:sldId id="748" r:id="rId10"/>
    <p:sldId id="749" r:id="rId11"/>
    <p:sldId id="939" r:id="rId12"/>
    <p:sldId id="941" r:id="rId13"/>
    <p:sldId id="942" r:id="rId14"/>
    <p:sldId id="751" r:id="rId15"/>
    <p:sldId id="752" r:id="rId16"/>
    <p:sldId id="742" r:id="rId17"/>
    <p:sldId id="741" r:id="rId18"/>
    <p:sldId id="750" r:id="rId19"/>
    <p:sldId id="743" r:id="rId20"/>
    <p:sldId id="292" r:id="rId21"/>
    <p:sldId id="293" r:id="rId22"/>
    <p:sldId id="294" r:id="rId23"/>
    <p:sldId id="295" r:id="rId24"/>
    <p:sldId id="305" r:id="rId25"/>
    <p:sldId id="296"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3F068F-160C-49CE-A75A-9B34D2540CB1}" v="5" dt="2019-09-29T12:57:22.0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43"/>
    <p:restoredTop sz="94643"/>
  </p:normalViewPr>
  <p:slideViewPr>
    <p:cSldViewPr snapToGrid="0" snapToObjects="1">
      <p:cViewPr>
        <p:scale>
          <a:sx n="181" d="100"/>
          <a:sy n="181" d="100"/>
        </p:scale>
        <p:origin x="176" y="-19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193F068F-160C-49CE-A75A-9B34D2540CB1}"/>
    <pc:docChg chg="modSld">
      <pc:chgData name="" userId="" providerId="" clId="Web-{193F068F-160C-49CE-A75A-9B34D2540CB1}" dt="2019-09-29T12:57:19.576" v="3" actId="20577"/>
      <pc:docMkLst>
        <pc:docMk/>
      </pc:docMkLst>
      <pc:sldChg chg="modSp">
        <pc:chgData name="" userId="" providerId="" clId="Web-{193F068F-160C-49CE-A75A-9B34D2540CB1}" dt="2019-09-29T12:57:19.576" v="2" actId="20577"/>
        <pc:sldMkLst>
          <pc:docMk/>
          <pc:sldMk cId="1762467354" sldId="744"/>
        </pc:sldMkLst>
        <pc:spChg chg="mod">
          <ac:chgData name="" userId="" providerId="" clId="Web-{193F068F-160C-49CE-A75A-9B34D2540CB1}" dt="2019-09-29T12:57:19.576" v="2" actId="20577"/>
          <ac:spMkLst>
            <pc:docMk/>
            <pc:sldMk cId="1762467354" sldId="744"/>
            <ac:spMk id="5" creationId="{F527F7D3-65ED-0640-A00D-8D3F3C8FD103}"/>
          </ac:spMkLst>
        </pc:spChg>
      </pc:sldChg>
    </pc:docChg>
  </pc:docChgLst>
</pc:chgInfo>
</file>

<file path=ppt/media/image1.png>
</file>

<file path=ppt/media/image10.png>
</file>

<file path=ppt/media/image11.png>
</file>

<file path=ppt/media/image12.png>
</file>

<file path=ppt/media/image13.jpeg>
</file>

<file path=ppt/media/image14.png>
</file>

<file path=ppt/media/image15.jpeg>
</file>

<file path=ppt/media/image16.jpeg>
</file>

<file path=ppt/media/image17.jpeg>
</file>

<file path=ppt/media/image18.jpeg>
</file>

<file path=ppt/media/image19.png>
</file>

<file path=ppt/media/image2.png>
</file>

<file path=ppt/media/image20.tiff>
</file>

<file path=ppt/media/image21.png>
</file>

<file path=ppt/media/image22.png>
</file>

<file path=ppt/media/image23.png>
</file>

<file path=ppt/media/image24.png>
</file>

<file path=ppt/media/image25.tiff>
</file>

<file path=ppt/media/image26.png>
</file>

<file path=ppt/media/image27.png>
</file>

<file path=ppt/media/image28.tiff>
</file>

<file path=ppt/media/image29.png>
</file>

<file path=ppt/media/image3.jpe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0F5E71-C793-8B4C-A619-044084E64F7C}" type="datetimeFigureOut">
              <a:rPr lang="en-US" smtClean="0"/>
              <a:t>10/3/19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EB3A4-ED21-AC43-A0BF-8D41459FD235}" type="slidenum">
              <a:rPr lang="en-US" smtClean="0"/>
              <a:t>‹#›</a:t>
            </a:fld>
            <a:endParaRPr lang="en-US"/>
          </a:p>
        </p:txBody>
      </p:sp>
    </p:spTree>
    <p:extLst>
      <p:ext uri="{BB962C8B-B14F-4D97-AF65-F5344CB8AC3E}">
        <p14:creationId xmlns:p14="http://schemas.microsoft.com/office/powerpoint/2010/main" val="4198332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library(class)</a:t>
            </a:r>
          </a:p>
          <a:p>
            <a:r>
              <a:rPr lang="en-US" dirty="0"/>
              <a:t>library(caret)</a:t>
            </a:r>
          </a:p>
          <a:p>
            <a:r>
              <a:rPr lang="en-US" dirty="0"/>
              <a:t>library(e1071)</a:t>
            </a:r>
          </a:p>
          <a:p>
            <a:r>
              <a:rPr lang="en-US" dirty="0"/>
              <a:t>library(</a:t>
            </a:r>
            <a:r>
              <a:rPr lang="en-US" dirty="0" err="1"/>
              <a:t>tidyverse</a:t>
            </a:r>
            <a:r>
              <a:rPr lang="en-US" dirty="0"/>
              <a:t>)</a:t>
            </a:r>
          </a:p>
          <a:p>
            <a:r>
              <a:rPr lang="en-US" dirty="0"/>
              <a:t>library(ggplot2)</a:t>
            </a:r>
          </a:p>
          <a:p>
            <a:r>
              <a:rPr lang="en-US" dirty="0"/>
              <a:t>library(</a:t>
            </a:r>
            <a:r>
              <a:rPr lang="en-US" dirty="0" err="1"/>
              <a:t>dplyr</a:t>
            </a:r>
            <a:r>
              <a:rPr lang="en-US" dirty="0"/>
              <a:t>)</a:t>
            </a:r>
          </a:p>
          <a:p>
            <a:endParaRPr lang="en-US" dirty="0"/>
          </a:p>
          <a:p>
            <a:r>
              <a:rPr lang="en-US" dirty="0"/>
              <a:t># set seed</a:t>
            </a:r>
          </a:p>
          <a:p>
            <a:r>
              <a:rPr lang="en-US" dirty="0" err="1"/>
              <a:t>set.seed</a:t>
            </a:r>
            <a:r>
              <a:rPr lang="en-US" dirty="0"/>
              <a:t>(8)</a:t>
            </a:r>
          </a:p>
          <a:p>
            <a:r>
              <a:rPr lang="en-US" dirty="0"/>
              <a:t># </a:t>
            </a:r>
            <a:r>
              <a:rPr lang="en-US" dirty="0" err="1"/>
              <a:t>splitPerc</a:t>
            </a:r>
            <a:r>
              <a:rPr lang="en-US" dirty="0"/>
              <a:t> = .75</a:t>
            </a:r>
          </a:p>
          <a:p>
            <a:endParaRPr lang="en-US" dirty="0"/>
          </a:p>
          <a:p>
            <a:r>
              <a:rPr lang="en-US" dirty="0"/>
              <a:t># Read in csv files</a:t>
            </a:r>
          </a:p>
          <a:p>
            <a:r>
              <a:rPr lang="en-US" dirty="0"/>
              <a:t>test = read.csv("~/03-School/DS 6306/Unit6/titanic_test.csv")</a:t>
            </a:r>
          </a:p>
          <a:p>
            <a:r>
              <a:rPr lang="en-US" dirty="0"/>
              <a:t>train = read.csv("~/03-School/DS 6306/Unit6/titanic_train.csv")</a:t>
            </a:r>
          </a:p>
          <a:p>
            <a:r>
              <a:rPr lang="en-US" dirty="0" err="1"/>
              <a:t>newData</a:t>
            </a:r>
            <a:r>
              <a:rPr lang="en-US" dirty="0"/>
              <a:t> = read.csv("~/03-School/DS 6306/Unit6/gender_submission.csv")</a:t>
            </a:r>
          </a:p>
          <a:p>
            <a:endParaRPr lang="en-US" dirty="0"/>
          </a:p>
          <a:p>
            <a:r>
              <a:rPr lang="en-US" dirty="0"/>
              <a:t># add new data not on GitHub</a:t>
            </a:r>
          </a:p>
          <a:p>
            <a:r>
              <a:rPr lang="en-US" dirty="0"/>
              <a:t>test = merge(test, </a:t>
            </a:r>
            <a:r>
              <a:rPr lang="en-US" dirty="0" err="1"/>
              <a:t>newData</a:t>
            </a:r>
            <a:r>
              <a:rPr lang="en-US" dirty="0"/>
              <a:t>, by = "</a:t>
            </a:r>
            <a:r>
              <a:rPr lang="en-US" dirty="0" err="1"/>
              <a:t>PassengerId</a:t>
            </a:r>
            <a:r>
              <a:rPr lang="en-US" dirty="0"/>
              <a:t>")</a:t>
            </a:r>
          </a:p>
          <a:p>
            <a:endParaRPr lang="en-US" dirty="0"/>
          </a:p>
          <a:p>
            <a:r>
              <a:rPr lang="en-US" dirty="0"/>
              <a:t># tidy data by re-ordering new data to match test to train</a:t>
            </a:r>
          </a:p>
          <a:p>
            <a:r>
              <a:rPr lang="en-US" dirty="0"/>
              <a:t>test = test[,c(1,12,2,3,4,5,6,7,8,9,10,11)]</a:t>
            </a:r>
          </a:p>
          <a:p>
            <a:endParaRPr lang="en-US" dirty="0"/>
          </a:p>
          <a:p>
            <a:r>
              <a:rPr lang="en-US" dirty="0"/>
              <a:t># omit n/a data</a:t>
            </a:r>
          </a:p>
          <a:p>
            <a:r>
              <a:rPr lang="en-US" dirty="0"/>
              <a:t>test &lt;- </a:t>
            </a:r>
            <a:r>
              <a:rPr lang="en-US" dirty="0" err="1"/>
              <a:t>na.omit</a:t>
            </a:r>
            <a:r>
              <a:rPr lang="en-US" dirty="0"/>
              <a:t>(test)</a:t>
            </a:r>
          </a:p>
          <a:p>
            <a:r>
              <a:rPr lang="en-US" dirty="0"/>
              <a:t>train &lt;- </a:t>
            </a:r>
            <a:r>
              <a:rPr lang="en-US" dirty="0" err="1"/>
              <a:t>na.omit</a:t>
            </a:r>
            <a:r>
              <a:rPr lang="en-US" dirty="0"/>
              <a:t>(train)</a:t>
            </a:r>
          </a:p>
          <a:p>
            <a:endParaRPr lang="en-US" dirty="0"/>
          </a:p>
          <a:p>
            <a:r>
              <a:rPr lang="en-US" dirty="0"/>
              <a:t># Plot the age vs fare graphs </a:t>
            </a:r>
          </a:p>
          <a:p>
            <a:r>
              <a:rPr lang="en-US" dirty="0"/>
              <a:t>test %&gt;% </a:t>
            </a:r>
            <a:r>
              <a:rPr lang="en-US" dirty="0" err="1"/>
              <a:t>ggplot</a:t>
            </a:r>
            <a:r>
              <a:rPr lang="en-US" dirty="0"/>
              <a:t>(</a:t>
            </a:r>
            <a:r>
              <a:rPr lang="en-US" dirty="0" err="1"/>
              <a:t>aes</a:t>
            </a:r>
            <a:r>
              <a:rPr lang="en-US" dirty="0"/>
              <a:t>(x = Age, </a:t>
            </a:r>
            <a:r>
              <a:rPr lang="en-US" dirty="0" err="1"/>
              <a:t>Pclass,color</a:t>
            </a:r>
            <a:r>
              <a:rPr lang="en-US" dirty="0"/>
              <a:t> = Survived)) + </a:t>
            </a:r>
            <a:r>
              <a:rPr lang="en-US" dirty="0" err="1"/>
              <a:t>geom_point</a:t>
            </a:r>
            <a:r>
              <a:rPr lang="en-US" dirty="0"/>
              <a:t>() + </a:t>
            </a:r>
            <a:r>
              <a:rPr lang="en-US" dirty="0" err="1"/>
              <a:t>ggtitle</a:t>
            </a:r>
            <a:r>
              <a:rPr lang="en-US" dirty="0"/>
              <a:t>("Age vs Passenger Class") + theme(</a:t>
            </a:r>
            <a:r>
              <a:rPr lang="en-US" dirty="0" err="1"/>
              <a:t>plot.title</a:t>
            </a:r>
            <a:r>
              <a:rPr lang="en-US" dirty="0"/>
              <a:t> = </a:t>
            </a:r>
            <a:r>
              <a:rPr lang="en-US" dirty="0" err="1"/>
              <a:t>element_text</a:t>
            </a:r>
            <a:r>
              <a:rPr lang="en-US" dirty="0"/>
              <a:t>(</a:t>
            </a:r>
            <a:r>
              <a:rPr lang="en-US" dirty="0" err="1"/>
              <a:t>hjust</a:t>
            </a:r>
            <a:r>
              <a:rPr lang="en-US" dirty="0"/>
              <a:t> = 0.5))</a:t>
            </a:r>
          </a:p>
          <a:p>
            <a:r>
              <a:rPr lang="en-US" dirty="0"/>
              <a:t>train %&gt;% </a:t>
            </a:r>
            <a:r>
              <a:rPr lang="en-US" dirty="0" err="1"/>
              <a:t>ggplot</a:t>
            </a:r>
            <a:r>
              <a:rPr lang="en-US" dirty="0"/>
              <a:t>(</a:t>
            </a:r>
            <a:r>
              <a:rPr lang="en-US" dirty="0" err="1"/>
              <a:t>aes</a:t>
            </a:r>
            <a:r>
              <a:rPr lang="en-US" dirty="0"/>
              <a:t>(x = Age, </a:t>
            </a:r>
            <a:r>
              <a:rPr lang="en-US" dirty="0" err="1"/>
              <a:t>Pclass,color</a:t>
            </a:r>
            <a:r>
              <a:rPr lang="en-US" dirty="0"/>
              <a:t> = Survived)) + </a:t>
            </a:r>
            <a:r>
              <a:rPr lang="en-US" dirty="0" err="1"/>
              <a:t>geom_point</a:t>
            </a:r>
            <a:r>
              <a:rPr lang="en-US" dirty="0"/>
              <a:t>() + </a:t>
            </a:r>
            <a:r>
              <a:rPr lang="en-US" dirty="0" err="1"/>
              <a:t>ggtitle</a:t>
            </a:r>
            <a:r>
              <a:rPr lang="en-US" dirty="0"/>
              <a:t>("Age vs Passenger Class") + theme(</a:t>
            </a:r>
            <a:r>
              <a:rPr lang="en-US" dirty="0" err="1"/>
              <a:t>plot.title</a:t>
            </a:r>
            <a:r>
              <a:rPr lang="en-US" dirty="0"/>
              <a:t> = </a:t>
            </a:r>
            <a:r>
              <a:rPr lang="en-US" dirty="0" err="1"/>
              <a:t>element_text</a:t>
            </a:r>
            <a:r>
              <a:rPr lang="en-US" dirty="0"/>
              <a:t>(</a:t>
            </a:r>
            <a:r>
              <a:rPr lang="en-US" dirty="0" err="1"/>
              <a:t>hjust</a:t>
            </a:r>
            <a:r>
              <a:rPr lang="en-US" dirty="0"/>
              <a:t> = 0.5))</a:t>
            </a:r>
          </a:p>
          <a:p>
            <a:endParaRPr lang="en-US" dirty="0"/>
          </a:p>
          <a:p>
            <a:r>
              <a:rPr lang="en-US" dirty="0"/>
              <a:t># find the </a:t>
            </a:r>
            <a:r>
              <a:rPr lang="en-US" dirty="0" err="1"/>
              <a:t>confustion</a:t>
            </a:r>
            <a:r>
              <a:rPr lang="en-US" dirty="0"/>
              <a:t> matrix and classification table</a:t>
            </a:r>
          </a:p>
          <a:p>
            <a:r>
              <a:rPr lang="en-US" dirty="0"/>
              <a:t>classifications = </a:t>
            </a:r>
            <a:r>
              <a:rPr lang="en-US" dirty="0" err="1"/>
              <a:t>knn</a:t>
            </a:r>
            <a:r>
              <a:rPr lang="en-US" dirty="0"/>
              <a:t>(train[,c(3,6)],test[,c(3,6)],</a:t>
            </a:r>
            <a:r>
              <a:rPr lang="en-US" dirty="0" err="1"/>
              <a:t>train$Survived</a:t>
            </a:r>
            <a:r>
              <a:rPr lang="en-US" dirty="0"/>
              <a:t>, prob = TRUE, k = 30)</a:t>
            </a:r>
          </a:p>
          <a:p>
            <a:r>
              <a:rPr lang="en-US" dirty="0"/>
              <a:t>table(</a:t>
            </a:r>
            <a:r>
              <a:rPr lang="en-US" dirty="0" err="1"/>
              <a:t>classifications,test$Survived</a:t>
            </a:r>
            <a:r>
              <a:rPr lang="en-US" dirty="0"/>
              <a:t>)</a:t>
            </a:r>
          </a:p>
          <a:p>
            <a:r>
              <a:rPr lang="en-US" dirty="0" err="1"/>
              <a:t>confusionMatrix</a:t>
            </a:r>
            <a:r>
              <a:rPr lang="en-US" dirty="0"/>
              <a:t>(table(</a:t>
            </a:r>
            <a:r>
              <a:rPr lang="en-US" dirty="0" err="1"/>
              <a:t>classifications,test$Survived</a:t>
            </a:r>
            <a:r>
              <a:rPr lang="en-US" dirty="0"/>
              <a:t>))</a:t>
            </a:r>
          </a:p>
          <a:p>
            <a:endParaRPr lang="en-US" dirty="0"/>
          </a:p>
          <a:p>
            <a:endParaRPr lang="en-US" dirty="0"/>
          </a:p>
          <a:p>
            <a:r>
              <a:rPr lang="en-US" dirty="0"/>
              <a:t># Find the best k-value and graph it</a:t>
            </a:r>
          </a:p>
          <a:p>
            <a:r>
              <a:rPr lang="en-US" dirty="0" err="1"/>
              <a:t>accs</a:t>
            </a:r>
            <a:r>
              <a:rPr lang="en-US" dirty="0"/>
              <a:t> = </a:t>
            </a:r>
            <a:r>
              <a:rPr lang="en-US" dirty="0" err="1"/>
              <a:t>data.frame</a:t>
            </a:r>
            <a:r>
              <a:rPr lang="en-US" dirty="0"/>
              <a:t>(accuracy = numeric(30), k = numeric(30))</a:t>
            </a:r>
          </a:p>
          <a:p>
            <a:endParaRPr lang="en-US" dirty="0"/>
          </a:p>
          <a:p>
            <a:r>
              <a:rPr lang="en-US" dirty="0"/>
              <a:t>for(</a:t>
            </a:r>
            <a:r>
              <a:rPr lang="en-US" dirty="0" err="1"/>
              <a:t>i</a:t>
            </a:r>
            <a:r>
              <a:rPr lang="en-US" dirty="0"/>
              <a:t> in 1:30)</a:t>
            </a:r>
          </a:p>
          <a:p>
            <a:r>
              <a:rPr lang="en-US" dirty="0"/>
              <a:t>{</a:t>
            </a:r>
          </a:p>
          <a:p>
            <a:r>
              <a:rPr lang="en-US" dirty="0"/>
              <a:t>  classifications = </a:t>
            </a:r>
            <a:r>
              <a:rPr lang="en-US" dirty="0" err="1"/>
              <a:t>knn</a:t>
            </a:r>
            <a:r>
              <a:rPr lang="en-US" dirty="0"/>
              <a:t>(train[,c(3,6)],test[,c(3,6)],</a:t>
            </a:r>
            <a:r>
              <a:rPr lang="en-US" dirty="0" err="1"/>
              <a:t>train$Survived</a:t>
            </a:r>
            <a:r>
              <a:rPr lang="en-US" dirty="0"/>
              <a:t>, prob = TRUE, k = </a:t>
            </a:r>
            <a:r>
              <a:rPr lang="en-US" dirty="0" err="1"/>
              <a:t>i</a:t>
            </a:r>
            <a:r>
              <a:rPr lang="en-US" dirty="0"/>
              <a:t>)</a:t>
            </a:r>
          </a:p>
          <a:p>
            <a:r>
              <a:rPr lang="en-US" dirty="0"/>
              <a:t>  table(</a:t>
            </a:r>
            <a:r>
              <a:rPr lang="en-US" dirty="0" err="1"/>
              <a:t>test$Survived,classifications</a:t>
            </a:r>
            <a:r>
              <a:rPr lang="en-US" dirty="0"/>
              <a:t>)</a:t>
            </a:r>
          </a:p>
          <a:p>
            <a:r>
              <a:rPr lang="en-US" dirty="0"/>
              <a:t>  CM = </a:t>
            </a:r>
            <a:r>
              <a:rPr lang="en-US" dirty="0" err="1"/>
              <a:t>confusionMatrix</a:t>
            </a:r>
            <a:r>
              <a:rPr lang="en-US" dirty="0"/>
              <a:t>(table(</a:t>
            </a:r>
            <a:r>
              <a:rPr lang="en-US" dirty="0" err="1"/>
              <a:t>test$Survived,classifications</a:t>
            </a:r>
            <a:r>
              <a:rPr lang="en-US" dirty="0"/>
              <a:t>))</a:t>
            </a:r>
          </a:p>
          <a:p>
            <a:r>
              <a:rPr lang="en-US" dirty="0"/>
              <a:t>  </a:t>
            </a:r>
            <a:r>
              <a:rPr lang="en-US" dirty="0" err="1"/>
              <a:t>accs$accuracy</a:t>
            </a:r>
            <a:r>
              <a:rPr lang="en-US" dirty="0"/>
              <a:t>[</a:t>
            </a:r>
            <a:r>
              <a:rPr lang="en-US" dirty="0" err="1"/>
              <a:t>i</a:t>
            </a:r>
            <a:r>
              <a:rPr lang="en-US" dirty="0"/>
              <a:t>] = </a:t>
            </a:r>
            <a:r>
              <a:rPr lang="en-US" dirty="0" err="1"/>
              <a:t>CM$overall</a:t>
            </a:r>
            <a:r>
              <a:rPr lang="en-US" dirty="0"/>
              <a:t>[1]</a:t>
            </a:r>
          </a:p>
          <a:p>
            <a:r>
              <a:rPr lang="en-US" dirty="0"/>
              <a:t>  </a:t>
            </a:r>
            <a:r>
              <a:rPr lang="en-US" dirty="0" err="1"/>
              <a:t>accs$k</a:t>
            </a:r>
            <a:r>
              <a:rPr lang="en-US" dirty="0"/>
              <a:t>[</a:t>
            </a:r>
            <a:r>
              <a:rPr lang="en-US" dirty="0" err="1"/>
              <a:t>i</a:t>
            </a:r>
            <a:r>
              <a:rPr lang="en-US" dirty="0"/>
              <a:t>] = </a:t>
            </a:r>
            <a:r>
              <a:rPr lang="en-US" dirty="0" err="1"/>
              <a:t>i</a:t>
            </a:r>
            <a:endParaRPr lang="en-US" dirty="0"/>
          </a:p>
          <a:p>
            <a:r>
              <a:rPr lang="en-US" dirty="0"/>
              <a:t>}</a:t>
            </a:r>
          </a:p>
          <a:p>
            <a:endParaRPr lang="en-US" dirty="0"/>
          </a:p>
          <a:p>
            <a:r>
              <a:rPr lang="en-US" dirty="0"/>
              <a:t>plot(</a:t>
            </a:r>
            <a:r>
              <a:rPr lang="en-US" dirty="0" err="1"/>
              <a:t>accs$k,accs$accuracy</a:t>
            </a:r>
            <a:r>
              <a:rPr lang="en-US" dirty="0"/>
              <a:t>, type = "l", </a:t>
            </a:r>
            <a:r>
              <a:rPr lang="en-US" dirty="0" err="1"/>
              <a:t>xlab</a:t>
            </a:r>
            <a:r>
              <a:rPr lang="en-US" dirty="0"/>
              <a:t> = "k")</a:t>
            </a:r>
          </a:p>
          <a:p>
            <a:endParaRPr lang="en-US" dirty="0"/>
          </a:p>
          <a:p>
            <a:r>
              <a:rPr lang="en-US" dirty="0"/>
              <a:t># make male and female test, train data frames</a:t>
            </a:r>
          </a:p>
          <a:p>
            <a:r>
              <a:rPr lang="en-US" dirty="0" err="1"/>
              <a:t>mtest</a:t>
            </a:r>
            <a:r>
              <a:rPr lang="en-US" dirty="0"/>
              <a:t> &lt;- filter(test, Sex == "male")</a:t>
            </a:r>
          </a:p>
          <a:p>
            <a:r>
              <a:rPr lang="en-US" dirty="0" err="1"/>
              <a:t>mtrain</a:t>
            </a:r>
            <a:r>
              <a:rPr lang="en-US" dirty="0"/>
              <a:t> &lt;- filter(train, Sex == "male")</a:t>
            </a:r>
          </a:p>
          <a:p>
            <a:endParaRPr lang="en-US" dirty="0"/>
          </a:p>
          <a:p>
            <a:r>
              <a:rPr lang="en-US" dirty="0" err="1"/>
              <a:t>ftest</a:t>
            </a:r>
            <a:r>
              <a:rPr lang="en-US" dirty="0"/>
              <a:t> &lt;- filter(test, Sex == "female")</a:t>
            </a:r>
          </a:p>
          <a:p>
            <a:r>
              <a:rPr lang="en-US" dirty="0" err="1"/>
              <a:t>ftrain</a:t>
            </a:r>
            <a:r>
              <a:rPr lang="en-US" dirty="0"/>
              <a:t> &lt;- filter(train, Sex == "female")</a:t>
            </a:r>
          </a:p>
          <a:p>
            <a:endParaRPr lang="en-US" dirty="0"/>
          </a:p>
          <a:p>
            <a:r>
              <a:rPr lang="en-US" dirty="0"/>
              <a:t># Plot the age vs fare graphs for female first</a:t>
            </a:r>
          </a:p>
          <a:p>
            <a:r>
              <a:rPr lang="en-US" dirty="0" err="1"/>
              <a:t>ftest</a:t>
            </a:r>
            <a:r>
              <a:rPr lang="en-US" dirty="0"/>
              <a:t> %&gt;% </a:t>
            </a:r>
            <a:r>
              <a:rPr lang="en-US" dirty="0" err="1"/>
              <a:t>ggplot</a:t>
            </a:r>
            <a:r>
              <a:rPr lang="en-US" dirty="0"/>
              <a:t>(</a:t>
            </a:r>
            <a:r>
              <a:rPr lang="en-US" dirty="0" err="1"/>
              <a:t>aes</a:t>
            </a:r>
            <a:r>
              <a:rPr lang="en-US" dirty="0"/>
              <a:t>(x = Age, </a:t>
            </a:r>
            <a:r>
              <a:rPr lang="en-US" dirty="0" err="1"/>
              <a:t>Pclass,color</a:t>
            </a:r>
            <a:r>
              <a:rPr lang="en-US" dirty="0"/>
              <a:t> = Survived)) + </a:t>
            </a:r>
            <a:r>
              <a:rPr lang="en-US" dirty="0" err="1"/>
              <a:t>geom_point</a:t>
            </a:r>
            <a:r>
              <a:rPr lang="en-US" dirty="0"/>
              <a:t>() + </a:t>
            </a:r>
            <a:r>
              <a:rPr lang="en-US" dirty="0" err="1"/>
              <a:t>ggtitle</a:t>
            </a:r>
            <a:r>
              <a:rPr lang="en-US" dirty="0"/>
              <a:t>("Age vs Passenger Class") + theme(</a:t>
            </a:r>
            <a:r>
              <a:rPr lang="en-US" dirty="0" err="1"/>
              <a:t>plot.title</a:t>
            </a:r>
            <a:r>
              <a:rPr lang="en-US" dirty="0"/>
              <a:t> = </a:t>
            </a:r>
            <a:r>
              <a:rPr lang="en-US" dirty="0" err="1"/>
              <a:t>element_text</a:t>
            </a:r>
            <a:r>
              <a:rPr lang="en-US" dirty="0"/>
              <a:t>(</a:t>
            </a:r>
            <a:r>
              <a:rPr lang="en-US" dirty="0" err="1"/>
              <a:t>hjust</a:t>
            </a:r>
            <a:r>
              <a:rPr lang="en-US" dirty="0"/>
              <a:t> = 0.5))</a:t>
            </a:r>
          </a:p>
          <a:p>
            <a:r>
              <a:rPr lang="en-US" dirty="0" err="1"/>
              <a:t>ftrain</a:t>
            </a:r>
            <a:r>
              <a:rPr lang="en-US" dirty="0"/>
              <a:t> %&gt;% </a:t>
            </a:r>
            <a:r>
              <a:rPr lang="en-US" dirty="0" err="1"/>
              <a:t>ggplot</a:t>
            </a:r>
            <a:r>
              <a:rPr lang="en-US" dirty="0"/>
              <a:t>(</a:t>
            </a:r>
            <a:r>
              <a:rPr lang="en-US" dirty="0" err="1"/>
              <a:t>aes</a:t>
            </a:r>
            <a:r>
              <a:rPr lang="en-US" dirty="0"/>
              <a:t>(x = Age, </a:t>
            </a:r>
            <a:r>
              <a:rPr lang="en-US" dirty="0" err="1"/>
              <a:t>Pclass,color</a:t>
            </a:r>
            <a:r>
              <a:rPr lang="en-US" dirty="0"/>
              <a:t> = Survived)) + </a:t>
            </a:r>
            <a:r>
              <a:rPr lang="en-US" dirty="0" err="1"/>
              <a:t>geom_point</a:t>
            </a:r>
            <a:r>
              <a:rPr lang="en-US" dirty="0"/>
              <a:t>() + </a:t>
            </a:r>
            <a:r>
              <a:rPr lang="en-US" dirty="0" err="1"/>
              <a:t>ggtitle</a:t>
            </a:r>
            <a:r>
              <a:rPr lang="en-US" dirty="0"/>
              <a:t>("Age vs Passenger Class") + theme(</a:t>
            </a:r>
            <a:r>
              <a:rPr lang="en-US" dirty="0" err="1"/>
              <a:t>plot.title</a:t>
            </a:r>
            <a:r>
              <a:rPr lang="en-US" dirty="0"/>
              <a:t> = </a:t>
            </a:r>
            <a:r>
              <a:rPr lang="en-US" dirty="0" err="1"/>
              <a:t>element_text</a:t>
            </a:r>
            <a:r>
              <a:rPr lang="en-US" dirty="0"/>
              <a:t>(</a:t>
            </a:r>
            <a:r>
              <a:rPr lang="en-US" dirty="0" err="1"/>
              <a:t>hjust</a:t>
            </a:r>
            <a:r>
              <a:rPr lang="en-US" dirty="0"/>
              <a:t> = 0.5))</a:t>
            </a:r>
          </a:p>
          <a:p>
            <a:endParaRPr lang="en-US" dirty="0"/>
          </a:p>
          <a:p>
            <a:r>
              <a:rPr lang="en-US" dirty="0"/>
              <a:t># find the </a:t>
            </a:r>
            <a:r>
              <a:rPr lang="en-US" dirty="0" err="1"/>
              <a:t>confustion</a:t>
            </a:r>
            <a:r>
              <a:rPr lang="en-US" dirty="0"/>
              <a:t> matrix and classification table</a:t>
            </a:r>
          </a:p>
          <a:p>
            <a:r>
              <a:rPr lang="en-US" dirty="0"/>
              <a:t>classifications = </a:t>
            </a:r>
            <a:r>
              <a:rPr lang="en-US" dirty="0" err="1"/>
              <a:t>knn</a:t>
            </a:r>
            <a:r>
              <a:rPr lang="en-US" dirty="0"/>
              <a:t>(</a:t>
            </a:r>
            <a:r>
              <a:rPr lang="en-US" dirty="0" err="1"/>
              <a:t>ftrain</a:t>
            </a:r>
            <a:r>
              <a:rPr lang="en-US" dirty="0"/>
              <a:t>[,c(3,6)],</a:t>
            </a:r>
            <a:r>
              <a:rPr lang="en-US" dirty="0" err="1"/>
              <a:t>ftest</a:t>
            </a:r>
            <a:r>
              <a:rPr lang="en-US" dirty="0"/>
              <a:t>[,c(3,6)],</a:t>
            </a:r>
            <a:r>
              <a:rPr lang="en-US" dirty="0" err="1"/>
              <a:t>ftrain$Survived</a:t>
            </a:r>
            <a:r>
              <a:rPr lang="en-US" dirty="0"/>
              <a:t>, prob = TRUE, k = 30)</a:t>
            </a:r>
          </a:p>
          <a:p>
            <a:r>
              <a:rPr lang="en-US" dirty="0"/>
              <a:t>table(</a:t>
            </a:r>
            <a:r>
              <a:rPr lang="en-US" dirty="0" err="1"/>
              <a:t>classifications,ftest$Survived</a:t>
            </a:r>
            <a:r>
              <a:rPr lang="en-US" dirty="0"/>
              <a:t>)</a:t>
            </a:r>
          </a:p>
          <a:p>
            <a:r>
              <a:rPr lang="en-US" dirty="0" err="1"/>
              <a:t>confusionMatrix</a:t>
            </a:r>
            <a:r>
              <a:rPr lang="en-US" dirty="0"/>
              <a:t>(table(classifications, </a:t>
            </a:r>
            <a:r>
              <a:rPr lang="en-US" dirty="0" err="1"/>
              <a:t>ftest$Survived</a:t>
            </a:r>
            <a:r>
              <a:rPr lang="en-US" dirty="0"/>
              <a:t>))</a:t>
            </a:r>
          </a:p>
          <a:p>
            <a:endParaRPr lang="en-US" dirty="0"/>
          </a:p>
          <a:p>
            <a:endParaRPr lang="en-US" dirty="0"/>
          </a:p>
          <a:p>
            <a:r>
              <a:rPr lang="en-US" dirty="0"/>
              <a:t># Find the best k-value and graph it</a:t>
            </a:r>
          </a:p>
          <a:p>
            <a:r>
              <a:rPr lang="en-US" dirty="0" err="1"/>
              <a:t>accs</a:t>
            </a:r>
            <a:r>
              <a:rPr lang="en-US" dirty="0"/>
              <a:t> = </a:t>
            </a:r>
            <a:r>
              <a:rPr lang="en-US" dirty="0" err="1"/>
              <a:t>data.frame</a:t>
            </a:r>
            <a:r>
              <a:rPr lang="en-US" dirty="0"/>
              <a:t>(accuracy = numeric(30), k = numeric(30))</a:t>
            </a:r>
          </a:p>
          <a:p>
            <a:endParaRPr lang="en-US" dirty="0"/>
          </a:p>
          <a:p>
            <a:r>
              <a:rPr lang="en-US" dirty="0"/>
              <a:t>for(</a:t>
            </a:r>
            <a:r>
              <a:rPr lang="en-US" dirty="0" err="1"/>
              <a:t>i</a:t>
            </a:r>
            <a:r>
              <a:rPr lang="en-US" dirty="0"/>
              <a:t> in 1:30)</a:t>
            </a:r>
          </a:p>
          <a:p>
            <a:r>
              <a:rPr lang="en-US" dirty="0"/>
              <a:t>{</a:t>
            </a:r>
          </a:p>
          <a:p>
            <a:r>
              <a:rPr lang="en-US" dirty="0"/>
              <a:t>  classifications = </a:t>
            </a:r>
            <a:r>
              <a:rPr lang="en-US" dirty="0" err="1"/>
              <a:t>knn</a:t>
            </a:r>
            <a:r>
              <a:rPr lang="en-US" dirty="0"/>
              <a:t>(</a:t>
            </a:r>
            <a:r>
              <a:rPr lang="en-US" dirty="0" err="1"/>
              <a:t>ftrain</a:t>
            </a:r>
            <a:r>
              <a:rPr lang="en-US" dirty="0"/>
              <a:t>[,c(3,6)],</a:t>
            </a:r>
            <a:r>
              <a:rPr lang="en-US" dirty="0" err="1"/>
              <a:t>ftest</a:t>
            </a:r>
            <a:r>
              <a:rPr lang="en-US" dirty="0"/>
              <a:t>[,c(3,6)],</a:t>
            </a:r>
            <a:r>
              <a:rPr lang="en-US" dirty="0" err="1"/>
              <a:t>ftrain$Survived</a:t>
            </a:r>
            <a:r>
              <a:rPr lang="en-US" dirty="0"/>
              <a:t>, prob = TRUE, k = </a:t>
            </a:r>
            <a:r>
              <a:rPr lang="en-US" dirty="0" err="1"/>
              <a:t>i</a:t>
            </a:r>
            <a:r>
              <a:rPr lang="en-US" dirty="0"/>
              <a:t>)</a:t>
            </a:r>
          </a:p>
          <a:p>
            <a:r>
              <a:rPr lang="en-US" dirty="0"/>
              <a:t>  table(</a:t>
            </a:r>
            <a:r>
              <a:rPr lang="en-US" dirty="0" err="1"/>
              <a:t>ftest$Survived,classifications</a:t>
            </a:r>
            <a:r>
              <a:rPr lang="en-US" dirty="0"/>
              <a:t>)</a:t>
            </a:r>
          </a:p>
          <a:p>
            <a:r>
              <a:rPr lang="en-US" dirty="0"/>
              <a:t>  CM = </a:t>
            </a:r>
            <a:r>
              <a:rPr lang="en-US" dirty="0" err="1"/>
              <a:t>confusionMatrix</a:t>
            </a:r>
            <a:r>
              <a:rPr lang="en-US" dirty="0"/>
              <a:t>(table(</a:t>
            </a:r>
            <a:r>
              <a:rPr lang="en-US" dirty="0" err="1"/>
              <a:t>ftest$Survived,classifications</a:t>
            </a:r>
            <a:r>
              <a:rPr lang="en-US" dirty="0"/>
              <a:t>))</a:t>
            </a:r>
          </a:p>
          <a:p>
            <a:r>
              <a:rPr lang="en-US" dirty="0"/>
              <a:t>  </a:t>
            </a:r>
            <a:r>
              <a:rPr lang="en-US" dirty="0" err="1"/>
              <a:t>accs$accuracy</a:t>
            </a:r>
            <a:r>
              <a:rPr lang="en-US" dirty="0"/>
              <a:t>[</a:t>
            </a:r>
            <a:r>
              <a:rPr lang="en-US" dirty="0" err="1"/>
              <a:t>i</a:t>
            </a:r>
            <a:r>
              <a:rPr lang="en-US" dirty="0"/>
              <a:t>] = </a:t>
            </a:r>
            <a:r>
              <a:rPr lang="en-US" dirty="0" err="1"/>
              <a:t>CM$overall</a:t>
            </a:r>
            <a:r>
              <a:rPr lang="en-US" dirty="0"/>
              <a:t>[1]</a:t>
            </a:r>
          </a:p>
          <a:p>
            <a:r>
              <a:rPr lang="en-US" dirty="0"/>
              <a:t>  </a:t>
            </a:r>
            <a:r>
              <a:rPr lang="en-US" dirty="0" err="1"/>
              <a:t>accs$k</a:t>
            </a:r>
            <a:r>
              <a:rPr lang="en-US" dirty="0"/>
              <a:t>[</a:t>
            </a:r>
            <a:r>
              <a:rPr lang="en-US" dirty="0" err="1"/>
              <a:t>i</a:t>
            </a:r>
            <a:r>
              <a:rPr lang="en-US" dirty="0"/>
              <a:t>] = </a:t>
            </a:r>
            <a:r>
              <a:rPr lang="en-US" dirty="0" err="1"/>
              <a:t>i</a:t>
            </a:r>
            <a:endParaRPr lang="en-US" dirty="0"/>
          </a:p>
          <a:p>
            <a:r>
              <a:rPr lang="en-US" dirty="0"/>
              <a:t>}</a:t>
            </a:r>
          </a:p>
          <a:p>
            <a:endParaRPr lang="en-US" dirty="0"/>
          </a:p>
          <a:p>
            <a:r>
              <a:rPr lang="en-US" dirty="0"/>
              <a:t># Plot the age vs fare graphs for males</a:t>
            </a:r>
          </a:p>
          <a:p>
            <a:r>
              <a:rPr lang="en-US" dirty="0" err="1"/>
              <a:t>mtest</a:t>
            </a:r>
            <a:r>
              <a:rPr lang="en-US" dirty="0"/>
              <a:t> %&gt;% </a:t>
            </a:r>
            <a:r>
              <a:rPr lang="en-US" dirty="0" err="1"/>
              <a:t>ggplot</a:t>
            </a:r>
            <a:r>
              <a:rPr lang="en-US" dirty="0"/>
              <a:t>(</a:t>
            </a:r>
            <a:r>
              <a:rPr lang="en-US" dirty="0" err="1"/>
              <a:t>aes</a:t>
            </a:r>
            <a:r>
              <a:rPr lang="en-US" dirty="0"/>
              <a:t>(x = Age, </a:t>
            </a:r>
            <a:r>
              <a:rPr lang="en-US" dirty="0" err="1"/>
              <a:t>Pclass,color</a:t>
            </a:r>
            <a:r>
              <a:rPr lang="en-US" dirty="0"/>
              <a:t> = Survived)) + </a:t>
            </a:r>
            <a:r>
              <a:rPr lang="en-US" dirty="0" err="1"/>
              <a:t>geom_point</a:t>
            </a:r>
            <a:r>
              <a:rPr lang="en-US" dirty="0"/>
              <a:t>() + </a:t>
            </a:r>
            <a:r>
              <a:rPr lang="en-US" dirty="0" err="1"/>
              <a:t>ggtitle</a:t>
            </a:r>
            <a:r>
              <a:rPr lang="en-US" dirty="0"/>
              <a:t>("Age vs Passenger Class") + theme(</a:t>
            </a:r>
            <a:r>
              <a:rPr lang="en-US" dirty="0" err="1"/>
              <a:t>plot.title</a:t>
            </a:r>
            <a:r>
              <a:rPr lang="en-US" dirty="0"/>
              <a:t> = </a:t>
            </a:r>
            <a:r>
              <a:rPr lang="en-US" dirty="0" err="1"/>
              <a:t>element_text</a:t>
            </a:r>
            <a:r>
              <a:rPr lang="en-US" dirty="0"/>
              <a:t>(</a:t>
            </a:r>
            <a:r>
              <a:rPr lang="en-US" dirty="0" err="1"/>
              <a:t>hjust</a:t>
            </a:r>
            <a:r>
              <a:rPr lang="en-US" dirty="0"/>
              <a:t> = 0.5))</a:t>
            </a:r>
          </a:p>
          <a:p>
            <a:r>
              <a:rPr lang="en-US" dirty="0" err="1"/>
              <a:t>mtrain</a:t>
            </a:r>
            <a:r>
              <a:rPr lang="en-US" dirty="0"/>
              <a:t> %&gt;% </a:t>
            </a:r>
            <a:r>
              <a:rPr lang="en-US" dirty="0" err="1"/>
              <a:t>ggplot</a:t>
            </a:r>
            <a:r>
              <a:rPr lang="en-US" dirty="0"/>
              <a:t>(</a:t>
            </a:r>
            <a:r>
              <a:rPr lang="en-US" dirty="0" err="1"/>
              <a:t>aes</a:t>
            </a:r>
            <a:r>
              <a:rPr lang="en-US" dirty="0"/>
              <a:t>(x = Age, </a:t>
            </a:r>
            <a:r>
              <a:rPr lang="en-US" dirty="0" err="1"/>
              <a:t>Pclass,color</a:t>
            </a:r>
            <a:r>
              <a:rPr lang="en-US" dirty="0"/>
              <a:t> = Survived)) + </a:t>
            </a:r>
            <a:r>
              <a:rPr lang="en-US" dirty="0" err="1"/>
              <a:t>geom_point</a:t>
            </a:r>
            <a:r>
              <a:rPr lang="en-US" dirty="0"/>
              <a:t>() + </a:t>
            </a:r>
            <a:r>
              <a:rPr lang="en-US" dirty="0" err="1"/>
              <a:t>ggtitle</a:t>
            </a:r>
            <a:r>
              <a:rPr lang="en-US" dirty="0"/>
              <a:t>("Age vs Passenger Class") + theme(</a:t>
            </a:r>
            <a:r>
              <a:rPr lang="en-US" dirty="0" err="1"/>
              <a:t>plot.title</a:t>
            </a:r>
            <a:r>
              <a:rPr lang="en-US" dirty="0"/>
              <a:t> = </a:t>
            </a:r>
            <a:r>
              <a:rPr lang="en-US" dirty="0" err="1"/>
              <a:t>element_text</a:t>
            </a:r>
            <a:r>
              <a:rPr lang="en-US" dirty="0"/>
              <a:t>(</a:t>
            </a:r>
            <a:r>
              <a:rPr lang="en-US" dirty="0" err="1"/>
              <a:t>hjust</a:t>
            </a:r>
            <a:r>
              <a:rPr lang="en-US" dirty="0"/>
              <a:t> = 0.5))</a:t>
            </a:r>
          </a:p>
          <a:p>
            <a:endParaRPr lang="en-US" dirty="0"/>
          </a:p>
          <a:p>
            <a:r>
              <a:rPr lang="en-US" dirty="0"/>
              <a:t># find the </a:t>
            </a:r>
            <a:r>
              <a:rPr lang="en-US" dirty="0" err="1"/>
              <a:t>confustion</a:t>
            </a:r>
            <a:r>
              <a:rPr lang="en-US" dirty="0"/>
              <a:t> matrix and classification table</a:t>
            </a:r>
          </a:p>
          <a:p>
            <a:r>
              <a:rPr lang="en-US" dirty="0"/>
              <a:t>classifications = </a:t>
            </a:r>
            <a:r>
              <a:rPr lang="en-US" dirty="0" err="1"/>
              <a:t>knn</a:t>
            </a:r>
            <a:r>
              <a:rPr lang="en-US" dirty="0"/>
              <a:t>(</a:t>
            </a:r>
            <a:r>
              <a:rPr lang="en-US" dirty="0" err="1"/>
              <a:t>mtrain</a:t>
            </a:r>
            <a:r>
              <a:rPr lang="en-US" dirty="0"/>
              <a:t>[,c(3,6)],</a:t>
            </a:r>
            <a:r>
              <a:rPr lang="en-US" dirty="0" err="1"/>
              <a:t>mtest</a:t>
            </a:r>
            <a:r>
              <a:rPr lang="en-US" dirty="0"/>
              <a:t>[,c(3,6)],</a:t>
            </a:r>
            <a:r>
              <a:rPr lang="en-US" dirty="0" err="1"/>
              <a:t>mtrain$Survived</a:t>
            </a:r>
            <a:r>
              <a:rPr lang="en-US" dirty="0"/>
              <a:t>, prob = TRUE, k = 30)</a:t>
            </a:r>
          </a:p>
          <a:p>
            <a:r>
              <a:rPr lang="en-US" dirty="0"/>
              <a:t>table(</a:t>
            </a:r>
            <a:r>
              <a:rPr lang="en-US" dirty="0" err="1"/>
              <a:t>classifications,mtest$Survived</a:t>
            </a:r>
            <a:r>
              <a:rPr lang="en-US" dirty="0"/>
              <a:t>)</a:t>
            </a:r>
          </a:p>
          <a:p>
            <a:r>
              <a:rPr lang="en-US" dirty="0" err="1"/>
              <a:t>confusionMatrix</a:t>
            </a:r>
            <a:r>
              <a:rPr lang="en-US" dirty="0"/>
              <a:t>(table(classifications, </a:t>
            </a:r>
            <a:r>
              <a:rPr lang="en-US" dirty="0" err="1"/>
              <a:t>mtest$Survived</a:t>
            </a:r>
            <a:r>
              <a:rPr lang="en-US" dirty="0"/>
              <a:t>))</a:t>
            </a:r>
          </a:p>
          <a:p>
            <a:endParaRPr lang="en-US" dirty="0"/>
          </a:p>
          <a:p>
            <a:endParaRPr lang="en-US" dirty="0"/>
          </a:p>
          <a:p>
            <a:r>
              <a:rPr lang="en-US" dirty="0"/>
              <a:t># Find the best k-value and graph it</a:t>
            </a:r>
          </a:p>
          <a:p>
            <a:r>
              <a:rPr lang="en-US" dirty="0" err="1"/>
              <a:t>accs</a:t>
            </a:r>
            <a:r>
              <a:rPr lang="en-US" dirty="0"/>
              <a:t> = </a:t>
            </a:r>
            <a:r>
              <a:rPr lang="en-US" dirty="0" err="1"/>
              <a:t>data.frame</a:t>
            </a:r>
            <a:r>
              <a:rPr lang="en-US" dirty="0"/>
              <a:t>(accuracy = numeric(30), k = numeric(30))</a:t>
            </a:r>
          </a:p>
          <a:p>
            <a:endParaRPr lang="en-US" dirty="0"/>
          </a:p>
          <a:p>
            <a:r>
              <a:rPr lang="en-US" dirty="0"/>
              <a:t>for(</a:t>
            </a:r>
            <a:r>
              <a:rPr lang="en-US" dirty="0" err="1"/>
              <a:t>i</a:t>
            </a:r>
            <a:r>
              <a:rPr lang="en-US" dirty="0"/>
              <a:t> in 1:30)</a:t>
            </a:r>
          </a:p>
          <a:p>
            <a:r>
              <a:rPr lang="en-US" dirty="0"/>
              <a:t>{</a:t>
            </a:r>
          </a:p>
          <a:p>
            <a:r>
              <a:rPr lang="en-US" dirty="0"/>
              <a:t>  classifications = </a:t>
            </a:r>
            <a:r>
              <a:rPr lang="en-US" dirty="0" err="1"/>
              <a:t>knn</a:t>
            </a:r>
            <a:r>
              <a:rPr lang="en-US" dirty="0"/>
              <a:t>(</a:t>
            </a:r>
            <a:r>
              <a:rPr lang="en-US" dirty="0" err="1"/>
              <a:t>mtrain</a:t>
            </a:r>
            <a:r>
              <a:rPr lang="en-US" dirty="0"/>
              <a:t>[,c(3,6)],</a:t>
            </a:r>
            <a:r>
              <a:rPr lang="en-US" dirty="0" err="1"/>
              <a:t>mtest</a:t>
            </a:r>
            <a:r>
              <a:rPr lang="en-US" dirty="0"/>
              <a:t>[,c(3,6)],</a:t>
            </a:r>
            <a:r>
              <a:rPr lang="en-US" dirty="0" err="1"/>
              <a:t>mtrain$Survived</a:t>
            </a:r>
            <a:r>
              <a:rPr lang="en-US" dirty="0"/>
              <a:t>, prob = TRUE, k = </a:t>
            </a:r>
            <a:r>
              <a:rPr lang="en-US" dirty="0" err="1"/>
              <a:t>i</a:t>
            </a:r>
            <a:r>
              <a:rPr lang="en-US" dirty="0"/>
              <a:t>)</a:t>
            </a:r>
          </a:p>
          <a:p>
            <a:r>
              <a:rPr lang="en-US" dirty="0"/>
              <a:t>  table(</a:t>
            </a:r>
            <a:r>
              <a:rPr lang="en-US" dirty="0" err="1"/>
              <a:t>mtest$Survived,classifications</a:t>
            </a:r>
            <a:r>
              <a:rPr lang="en-US" dirty="0"/>
              <a:t>)</a:t>
            </a:r>
          </a:p>
          <a:p>
            <a:r>
              <a:rPr lang="en-US" dirty="0"/>
              <a:t>  CM = </a:t>
            </a:r>
            <a:r>
              <a:rPr lang="en-US" dirty="0" err="1"/>
              <a:t>confusionMatrix</a:t>
            </a:r>
            <a:r>
              <a:rPr lang="en-US" dirty="0"/>
              <a:t>(table(</a:t>
            </a:r>
            <a:r>
              <a:rPr lang="en-US" dirty="0" err="1"/>
              <a:t>mtest$Survived,classifications</a:t>
            </a:r>
            <a:r>
              <a:rPr lang="en-US" dirty="0"/>
              <a:t>))</a:t>
            </a:r>
          </a:p>
          <a:p>
            <a:r>
              <a:rPr lang="en-US" dirty="0"/>
              <a:t>  </a:t>
            </a:r>
            <a:r>
              <a:rPr lang="en-US" dirty="0" err="1"/>
              <a:t>accs$accuracy</a:t>
            </a:r>
            <a:r>
              <a:rPr lang="en-US" dirty="0"/>
              <a:t>[</a:t>
            </a:r>
            <a:r>
              <a:rPr lang="en-US" dirty="0" err="1"/>
              <a:t>i</a:t>
            </a:r>
            <a:r>
              <a:rPr lang="en-US" dirty="0"/>
              <a:t>] = </a:t>
            </a:r>
            <a:r>
              <a:rPr lang="en-US" dirty="0" err="1"/>
              <a:t>CM$overall</a:t>
            </a:r>
            <a:r>
              <a:rPr lang="en-US" dirty="0"/>
              <a:t>[1]</a:t>
            </a:r>
          </a:p>
          <a:p>
            <a:r>
              <a:rPr lang="en-US" dirty="0"/>
              <a:t>  </a:t>
            </a:r>
            <a:r>
              <a:rPr lang="en-US" dirty="0" err="1"/>
              <a:t>accs$k</a:t>
            </a:r>
            <a:r>
              <a:rPr lang="en-US" dirty="0"/>
              <a:t>[</a:t>
            </a:r>
            <a:r>
              <a:rPr lang="en-US" dirty="0" err="1"/>
              <a:t>i</a:t>
            </a:r>
            <a:r>
              <a:rPr lang="en-US" dirty="0"/>
              <a:t>] = </a:t>
            </a:r>
            <a:r>
              <a:rPr lang="en-US" dirty="0" err="1"/>
              <a:t>i</a:t>
            </a:r>
            <a:endParaRPr lang="en-US" dirty="0"/>
          </a:p>
          <a:p>
            <a:r>
              <a:rPr lang="en-US" dirty="0"/>
              <a:t>}</a:t>
            </a:r>
          </a:p>
        </p:txBody>
      </p:sp>
      <p:sp>
        <p:nvSpPr>
          <p:cNvPr id="4" name="Header Placeholder 3"/>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Slide Number Placeholder 5"/>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FF2326D-F5B4-46B6-B33C-577A3A5811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7843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615282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044577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205208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763439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828800"/>
            <a:ext cx="7772400" cy="900546"/>
          </a:xfrm>
        </p:spPr>
        <p:txBody>
          <a:bodyPr anchor="b"/>
          <a:lstStyle>
            <a:lvl1pPr algn="l">
              <a:defRPr/>
            </a:lvl1pPr>
          </a:lstStyle>
          <a:p>
            <a:r>
              <a:rPr lang="en-US" dirty="0"/>
              <a:t>Click To Edit Master Title Style</a:t>
            </a:r>
          </a:p>
        </p:txBody>
      </p:sp>
      <p:cxnSp>
        <p:nvCxnSpPr>
          <p:cNvPr id="8" name="Straight Connector 7"/>
          <p:cNvCxnSpPr/>
          <p:nvPr userDrawn="1"/>
        </p:nvCxnSpPr>
        <p:spPr>
          <a:xfrm>
            <a:off x="685800" y="28194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hasCustomPrompt="1"/>
          </p:nvPr>
        </p:nvSpPr>
        <p:spPr>
          <a:xfrm>
            <a:off x="685800" y="2895600"/>
            <a:ext cx="6400800" cy="1752600"/>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9"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5997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04810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p:spPr>
        <p:txBody>
          <a:bodyPr anchor="t"/>
          <a:lstStyle>
            <a:lvl1pPr algn="l">
              <a:defRPr sz="4000" b="0" cap="none"/>
            </a:lvl1pPr>
          </a:lstStyle>
          <a:p>
            <a:r>
              <a:rPr lang="en-US" dirty="0"/>
              <a:t>Click To Edit Master Title Style</a:t>
            </a:r>
          </a:p>
        </p:txBody>
      </p:sp>
      <p:sp>
        <p:nvSpPr>
          <p:cNvPr id="3" name="Text Placeholder 2"/>
          <p:cNvSpPr>
            <a:spLocks noGrp="1"/>
          </p:cNvSpPr>
          <p:nvPr>
            <p:ph type="body" idx="1" hasCustomPrompt="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cxnSp>
        <p:nvCxnSpPr>
          <p:cNvPr id="7" name="Straight Connector 6"/>
          <p:cNvCxnSpPr/>
          <p:nvPr userDrawn="1"/>
        </p:nvCxnSpPr>
        <p:spPr>
          <a:xfrm>
            <a:off x="722313" y="44069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07060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832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417638"/>
            <a:ext cx="4040188"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90800"/>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417638"/>
            <a:ext cx="4041775"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66981" y="2590800"/>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44564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8919980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with Horizontal Ru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3" name="Straight Connector 2"/>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85089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7574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937408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a:spLocks noGrp="1"/>
          </p:cNvSpPr>
          <p:nvPr>
            <p:ph type="title" hasCustomPrompt="1"/>
          </p:nvPr>
        </p:nvSpPr>
        <p:spPr>
          <a:xfrm>
            <a:off x="457200" y="228600"/>
            <a:ext cx="8229600" cy="1143000"/>
          </a:xfrm>
        </p:spPr>
        <p:txBody>
          <a:bodyPr/>
          <a:lstStyle/>
          <a:p>
            <a:r>
              <a:rPr lang="en-US" dirty="0"/>
              <a:t>Click To Edit Master Title Style</a:t>
            </a:r>
          </a:p>
        </p:txBody>
      </p:sp>
    </p:spTree>
    <p:extLst>
      <p:ext uri="{BB962C8B-B14F-4D97-AF65-F5344CB8AC3E}">
        <p14:creationId xmlns:p14="http://schemas.microsoft.com/office/powerpoint/2010/main" val="23390730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pic>
        <p:nvPicPr>
          <p:cNvPr id="5" name="Picture 4" descr="C:\Users\njones\Dropbox (2U)\Work\Designing Slides\SMU\Design Brief\logo\logo_datasci_SMU.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71600" y="2778677"/>
            <a:ext cx="6503987" cy="574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64992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6217623"/>
            <a:ext cx="5487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0075456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6" y="1447801"/>
            <a:ext cx="6619244" cy="3329581"/>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66216" y="4777380"/>
            <a:ext cx="6619244" cy="861420"/>
          </a:xfrm>
        </p:spPr>
        <p:txBody>
          <a:bodyPr anchor="t"/>
          <a:lstStyle>
            <a:lvl1pPr marL="0" indent="0" algn="l">
              <a:buNone/>
              <a:defRPr cap="all">
                <a:solidFill>
                  <a:schemeClr val="accent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530670-DFAA-4278-ACB2-3A6ECAC1DABA}" type="datetimeFigureOut">
              <a:rPr lang="en-US" smtClean="0"/>
              <a:t>10/3/19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37790255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530670-DFAA-4278-ACB2-3A6ECAC1DABA}" type="datetimeFigureOut">
              <a:rPr lang="en-US" smtClean="0"/>
              <a:t>10/3/19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24054436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217" y="2861734"/>
            <a:ext cx="6619243" cy="1915647"/>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4777381"/>
            <a:ext cx="6619244" cy="860400"/>
          </a:xfrm>
        </p:spPr>
        <p:txBody>
          <a:bodyPr anchor="t"/>
          <a:lstStyle>
            <a:lvl1pPr marL="0" indent="0" algn="l">
              <a:buNone/>
              <a:defRPr sz="1500" cap="all">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530670-DFAA-4278-ACB2-3A6ECAC1DABA}" type="datetimeFigureOut">
              <a:rPr lang="en-US" smtClean="0"/>
              <a:t>10/3/19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28267121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485" y="2060576"/>
            <a:ext cx="3297254" cy="4195763"/>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0870" y="2056093"/>
            <a:ext cx="3297256" cy="4200245"/>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B530670-DFAA-4278-ACB2-3A6ECAC1DABA}" type="datetimeFigureOut">
              <a:rPr lang="en-US" smtClean="0"/>
              <a:t>10/3/19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46299946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485" y="1905000"/>
            <a:ext cx="3297254"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7485" y="2514600"/>
            <a:ext cx="3297254" cy="3741738"/>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0872" y="1905000"/>
            <a:ext cx="3297254"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240872" y="2514600"/>
            <a:ext cx="3297254" cy="3741738"/>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B530670-DFAA-4278-ACB2-3A6ECAC1DABA}" type="datetimeFigureOut">
              <a:rPr lang="en-US" smtClean="0"/>
              <a:t>10/3/19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146439093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B530670-DFAA-4278-ACB2-3A6ECAC1DABA}" type="datetimeFigureOut">
              <a:rPr lang="en-US" smtClean="0"/>
              <a:t>10/3/19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31030799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B530670-DFAA-4278-ACB2-3A6ECAC1DABA}" type="datetimeFigureOut">
              <a:rPr lang="en-US" smtClean="0"/>
              <a:t>10/3/19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20781506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223589-D1FE-5045-809F-56B69D3AD8BF}" type="datetimeFigureOut">
              <a:rPr lang="en-US" smtClean="0"/>
              <a:t>10/2/19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083865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447800"/>
            <a:ext cx="2550798" cy="1447800"/>
          </a:xfrm>
        </p:spPr>
        <p:txBody>
          <a:bodyPr anchor="b"/>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588462" y="1447800"/>
            <a:ext cx="3896998" cy="45720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216" y="3129281"/>
            <a:ext cx="2550797" cy="28955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Date Placeholder 4"/>
          <p:cNvSpPr>
            <a:spLocks noGrp="1"/>
          </p:cNvSpPr>
          <p:nvPr>
            <p:ph type="dt" sz="half" idx="10"/>
          </p:nvPr>
        </p:nvSpPr>
        <p:spPr/>
        <p:txBody>
          <a:bodyPr/>
          <a:lstStyle/>
          <a:p>
            <a:fld id="{4B530670-DFAA-4278-ACB2-3A6ECAC1DABA}" type="datetimeFigureOut">
              <a:rPr lang="en-US" smtClean="0"/>
              <a:t>10/3/19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40194189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430" y="1854192"/>
            <a:ext cx="3819680" cy="1574808"/>
          </a:xfrm>
        </p:spPr>
        <p:txBody>
          <a:bodyPr anchor="b">
            <a:normAutofit/>
          </a:bodyPr>
          <a:lstStyle>
            <a:lvl1pPr algn="l">
              <a:defRPr sz="27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2160" y="1143000"/>
            <a:ext cx="24003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66216" y="3657600"/>
            <a:ext cx="3813734" cy="1371600"/>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B530670-DFAA-4278-ACB2-3A6ECAC1DABA}" type="datetimeFigureOut">
              <a:rPr lang="en-US" smtClean="0"/>
              <a:t>10/3/19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16707161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7" y="4800587"/>
            <a:ext cx="6619243" cy="566738"/>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216" y="685800"/>
            <a:ext cx="6619244"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66217" y="5367325"/>
            <a:ext cx="6619242" cy="493712"/>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B530670-DFAA-4278-ACB2-3A6ECAC1DABA}" type="datetimeFigureOut">
              <a:rPr lang="en-US" smtClean="0"/>
              <a:t>10/3/19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135071222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447800"/>
            <a:ext cx="6619244" cy="1981200"/>
          </a:xfrm>
        </p:spPr>
        <p:txBody>
          <a:bodyPr/>
          <a:lstStyle>
            <a:lvl1pPr>
              <a:defRPr sz="3600"/>
            </a:lvl1pPr>
          </a:lstStyle>
          <a:p>
            <a:r>
              <a:rPr lang="en-US"/>
              <a:t>Click to edit Master title style</a:t>
            </a:r>
            <a:endParaRPr lang="en-US" dirty="0"/>
          </a:p>
        </p:txBody>
      </p:sp>
      <p:sp>
        <p:nvSpPr>
          <p:cNvPr id="8" name="Text Placeholder 3"/>
          <p:cNvSpPr>
            <a:spLocks noGrp="1"/>
          </p:cNvSpPr>
          <p:nvPr>
            <p:ph type="body" sz="half" idx="2"/>
          </p:nvPr>
        </p:nvSpPr>
        <p:spPr>
          <a:xfrm>
            <a:off x="866216" y="3657600"/>
            <a:ext cx="6619244" cy="23622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4B530670-DFAA-4278-ACB2-3A6ECAC1DABA}" type="datetimeFigureOut">
              <a:rPr lang="en-US" smtClean="0"/>
              <a:t>10/3/19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14484457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101" y="1447800"/>
            <a:ext cx="5999486" cy="2323374"/>
          </a:xfrm>
        </p:spPr>
        <p:txBody>
          <a:bodyPr/>
          <a:lstStyle>
            <a:lvl1pPr>
              <a:defRPr sz="3600"/>
            </a:lvl1pPr>
          </a:lstStyle>
          <a:p>
            <a:r>
              <a:rPr lang="en-US"/>
              <a:t>Click to edit Master title style</a:t>
            </a:r>
            <a:endParaRPr lang="en-US" dirty="0"/>
          </a:p>
        </p:txBody>
      </p:sp>
      <p:sp>
        <p:nvSpPr>
          <p:cNvPr id="14" name="Text Placeholder 3"/>
          <p:cNvSpPr>
            <a:spLocks noGrp="1"/>
          </p:cNvSpPr>
          <p:nvPr>
            <p:ph type="body" sz="half" idx="13"/>
          </p:nvPr>
        </p:nvSpPr>
        <p:spPr>
          <a:xfrm>
            <a:off x="1447800" y="3771174"/>
            <a:ext cx="5459737" cy="342174"/>
          </a:xfrm>
        </p:spPr>
        <p:txBody>
          <a:bodyPr anchor="t">
            <a:normAutofit/>
          </a:bodyPr>
          <a:lstStyle>
            <a:lvl1pPr marL="0" indent="0">
              <a:buNone/>
              <a:defRPr lang="en-US" sz="1050" b="0" i="0" kern="1200" cap="small" dirty="0">
                <a:solidFill>
                  <a:schemeClr val="accent1"/>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0" name="Text Placeholder 3"/>
          <p:cNvSpPr>
            <a:spLocks noGrp="1"/>
          </p:cNvSpPr>
          <p:nvPr>
            <p:ph type="body" sz="half" idx="2"/>
          </p:nvPr>
        </p:nvSpPr>
        <p:spPr>
          <a:xfrm>
            <a:off x="866216" y="4350657"/>
            <a:ext cx="6619244" cy="16764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4B530670-DFAA-4278-ACB2-3A6ECAC1DABA}" type="datetimeFigureOut">
              <a:rPr lang="en-US" smtClean="0"/>
              <a:t>10/3/19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431E5A-0008-46D2-8D17-8D395E7018B3}" type="slidenum">
              <a:rPr lang="en-US" smtClean="0"/>
              <a:t>‹#›</a:t>
            </a:fld>
            <a:endParaRPr lang="en-US"/>
          </a:p>
        </p:txBody>
      </p:sp>
      <p:sp>
        <p:nvSpPr>
          <p:cNvPr id="9" name="TextBox 8"/>
          <p:cNvSpPr txBox="1"/>
          <p:nvPr/>
        </p:nvSpPr>
        <p:spPr>
          <a:xfrm>
            <a:off x="673721" y="971254"/>
            <a:ext cx="601434" cy="1500411"/>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9150" dirty="0"/>
              <a:t>“</a:t>
            </a:r>
          </a:p>
        </p:txBody>
      </p:sp>
      <p:sp>
        <p:nvSpPr>
          <p:cNvPr id="13" name="TextBox 12"/>
          <p:cNvSpPr txBox="1"/>
          <p:nvPr/>
        </p:nvSpPr>
        <p:spPr>
          <a:xfrm>
            <a:off x="6997868" y="2613788"/>
            <a:ext cx="601434" cy="1500411"/>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9150" dirty="0"/>
              <a:t>”</a:t>
            </a:r>
          </a:p>
        </p:txBody>
      </p:sp>
    </p:spTree>
    <p:extLst>
      <p:ext uri="{BB962C8B-B14F-4D97-AF65-F5344CB8AC3E}">
        <p14:creationId xmlns:p14="http://schemas.microsoft.com/office/powerpoint/2010/main" val="205489457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216" y="3124201"/>
            <a:ext cx="6619245" cy="1653180"/>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4777381"/>
            <a:ext cx="6619244" cy="860400"/>
          </a:xfrm>
        </p:spPr>
        <p:txBody>
          <a:bodyPr anchor="t"/>
          <a:lstStyle>
            <a:lvl1pPr marL="0" indent="0" algn="l">
              <a:buNone/>
              <a:defRPr sz="1500" cap="none">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530670-DFAA-4278-ACB2-3A6ECAC1DABA}" type="datetimeFigureOut">
              <a:rPr lang="en-US" smtClean="0"/>
              <a:t>10/3/19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67550826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74710" y="1981200"/>
            <a:ext cx="2210150"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489347" y="2667000"/>
            <a:ext cx="2195513" cy="3589338"/>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2745" y="1981200"/>
            <a:ext cx="2202181"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2904829" y="2667000"/>
            <a:ext cx="2210096" cy="3589338"/>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1981200"/>
            <a:ext cx="2199085"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5343525" y="2667000"/>
            <a:ext cx="2199085" cy="3589338"/>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2794607"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B530670-DFAA-4278-ACB2-3A6ECAC1DABA}" type="datetimeFigureOut">
              <a:rPr lang="en-US" smtClean="0"/>
              <a:t>10/3/19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132504628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89347" y="4250949"/>
            <a:ext cx="2205038"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9" name="Picture Placeholder 2"/>
          <p:cNvSpPr>
            <a:spLocks noGrp="1" noChangeAspect="1"/>
          </p:cNvSpPr>
          <p:nvPr>
            <p:ph type="pic" idx="15"/>
          </p:nvPr>
        </p:nvSpPr>
        <p:spPr>
          <a:xfrm>
            <a:off x="489347" y="2209800"/>
            <a:ext cx="220503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2" name="Text Placeholder 3"/>
          <p:cNvSpPr>
            <a:spLocks noGrp="1"/>
          </p:cNvSpPr>
          <p:nvPr>
            <p:ph type="body" sz="half" idx="18"/>
          </p:nvPr>
        </p:nvSpPr>
        <p:spPr>
          <a:xfrm>
            <a:off x="489347" y="4827212"/>
            <a:ext cx="2205038" cy="65918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7032" y="4250949"/>
            <a:ext cx="2197894"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0" name="Picture Placeholder 2"/>
          <p:cNvSpPr>
            <a:spLocks noGrp="1" noChangeAspect="1"/>
          </p:cNvSpPr>
          <p:nvPr>
            <p:ph type="pic" idx="21"/>
          </p:nvPr>
        </p:nvSpPr>
        <p:spPr>
          <a:xfrm>
            <a:off x="2917031" y="2209800"/>
            <a:ext cx="2197894"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3" name="Text Placeholder 3"/>
          <p:cNvSpPr>
            <a:spLocks noGrp="1"/>
          </p:cNvSpPr>
          <p:nvPr>
            <p:ph type="body" sz="half" idx="19"/>
          </p:nvPr>
        </p:nvSpPr>
        <p:spPr>
          <a:xfrm>
            <a:off x="2916016" y="4827211"/>
            <a:ext cx="2200805" cy="65918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4250949"/>
            <a:ext cx="2199085"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1" name="Picture Placeholder 2"/>
          <p:cNvSpPr>
            <a:spLocks noGrp="1" noChangeAspect="1"/>
          </p:cNvSpPr>
          <p:nvPr>
            <p:ph type="pic" idx="22"/>
          </p:nvPr>
        </p:nvSpPr>
        <p:spPr>
          <a:xfrm>
            <a:off x="5343525" y="2209800"/>
            <a:ext cx="219908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20"/>
          </p:nvPr>
        </p:nvSpPr>
        <p:spPr>
          <a:xfrm>
            <a:off x="5343432" y="4827209"/>
            <a:ext cx="2201998" cy="65918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2794607"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B530670-DFAA-4278-ACB2-3A6ECAC1DABA}" type="datetimeFigureOut">
              <a:rPr lang="en-US" smtClean="0"/>
              <a:t>10/3/19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393280864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530670-DFAA-4278-ACB2-3A6ECAC1DABA}" type="datetimeFigureOut">
              <a:rPr lang="en-US" smtClean="0"/>
              <a:t>10/3/19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279931167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8159" y="430214"/>
            <a:ext cx="131445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348" y="887414"/>
            <a:ext cx="5567362"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530670-DFAA-4278-ACB2-3A6ECAC1DABA}" type="datetimeFigureOut">
              <a:rPr lang="en-US" smtClean="0"/>
              <a:t>10/3/19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431E5A-0008-46D2-8D17-8D395E7018B3}" type="slidenum">
              <a:rPr lang="en-US" smtClean="0"/>
              <a:t>‹#›</a:t>
            </a:fld>
            <a:endParaRPr lang="en-US"/>
          </a:p>
        </p:txBody>
      </p:sp>
    </p:spTree>
    <p:extLst>
      <p:ext uri="{BB962C8B-B14F-4D97-AF65-F5344CB8AC3E}">
        <p14:creationId xmlns:p14="http://schemas.microsoft.com/office/powerpoint/2010/main" val="2293878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223589-D1FE-5045-809F-56B69D3AD8BF}" type="datetimeFigureOut">
              <a:rPr lang="en-US" smtClean="0"/>
              <a:t>10/2/19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813203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223589-D1FE-5045-809F-56B69D3AD8BF}" type="datetimeFigureOut">
              <a:rPr lang="en-US" smtClean="0"/>
              <a:t>10/2/19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771931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223589-D1FE-5045-809F-56B69D3AD8BF}" type="datetimeFigureOut">
              <a:rPr lang="en-US" smtClean="0"/>
              <a:t>10/2/19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5682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223589-D1FE-5045-809F-56B69D3AD8BF}" type="datetimeFigureOut">
              <a:rPr lang="en-US" smtClean="0"/>
              <a:t>10/2/19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338881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10/2/19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451613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10/2/19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621253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theme" Target="../theme/theme3.xml"/><Relationship Id="rId3" Type="http://schemas.openxmlformats.org/officeDocument/2006/relationships/slideLayout" Target="../slideLayouts/slideLayout25.xml"/><Relationship Id="rId21" Type="http://schemas.openxmlformats.org/officeDocument/2006/relationships/image" Target="../media/image6.png"/><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image" Target="../media/image5.png"/><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image" Target="../media/image4.png"/><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223589-D1FE-5045-809F-56B69D3AD8BF}" type="datetimeFigureOut">
              <a:rPr lang="en-US" smtClean="0"/>
              <a:t>10/2/19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26F504-64E0-8F44-9A26-DEA4139BCF66}" type="slidenum">
              <a:rPr lang="en-US" smtClean="0"/>
              <a:t>‹#›</a:t>
            </a:fld>
            <a:endParaRPr lang="en-US"/>
          </a:p>
        </p:txBody>
      </p:sp>
    </p:spTree>
    <p:extLst>
      <p:ext uri="{BB962C8B-B14F-4D97-AF65-F5344CB8AC3E}">
        <p14:creationId xmlns:p14="http://schemas.microsoft.com/office/powerpoint/2010/main" val="6133996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p:cNvSpPr/>
          <p:nvPr userDrawn="1"/>
        </p:nvSpPr>
        <p:spPr>
          <a:xfrm>
            <a:off x="0" y="6779932"/>
            <a:ext cx="9144000" cy="9144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4" name="Rectangle 13"/>
          <p:cNvSpPr/>
          <p:nvPr userDrawn="1"/>
        </p:nvSpPr>
        <p:spPr>
          <a:xfrm>
            <a:off x="0" y="0"/>
            <a:ext cx="9144000" cy="30480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Tree>
    <p:extLst>
      <p:ext uri="{BB962C8B-B14F-4D97-AF65-F5344CB8AC3E}">
        <p14:creationId xmlns:p14="http://schemas.microsoft.com/office/powerpoint/2010/main" val="40116570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ctr" defTabSz="9144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6"/>
            <a:ext cx="302775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8"/>
            <a:ext cx="1141809" cy="2365453"/>
          </a:xfrm>
          <a:prstGeom prst="rect">
            <a:avLst/>
          </a:prstGeom>
        </p:spPr>
      </p:pic>
      <p:sp>
        <p:nvSpPr>
          <p:cNvPr id="16" name="Oval 15"/>
          <p:cNvSpPr/>
          <p:nvPr/>
        </p:nvSpPr>
        <p:spPr>
          <a:xfrm>
            <a:off x="6456759" y="1676400"/>
            <a:ext cx="211455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5999560" y="1"/>
            <a:ext cx="1202540"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6456759" y="6096000"/>
            <a:ext cx="745301" cy="762000"/>
          </a:xfrm>
          <a:prstGeom prst="rect">
            <a:avLst/>
          </a:prstGeom>
        </p:spPr>
      </p:pic>
      <p:sp>
        <p:nvSpPr>
          <p:cNvPr id="14" name="Rectangle 13"/>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4" y="452718"/>
            <a:ext cx="7053542"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484" y="2052919"/>
            <a:ext cx="6709906"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2905" y="1828801"/>
            <a:ext cx="990599" cy="228599"/>
          </a:xfrm>
          <a:prstGeom prst="rect">
            <a:avLst/>
          </a:prstGeom>
        </p:spPr>
        <p:txBody>
          <a:bodyPr vert="horz" lIns="91440" tIns="45720" rIns="91440" bIns="45720" rtlCol="0" anchor="t"/>
          <a:lstStyle>
            <a:lvl1pPr algn="l">
              <a:defRPr sz="825" b="0" i="0">
                <a:solidFill>
                  <a:schemeClr val="tx1">
                    <a:tint val="75000"/>
                    <a:alpha val="60000"/>
                  </a:schemeClr>
                </a:solidFill>
              </a:defRPr>
            </a:lvl1pPr>
          </a:lstStyle>
          <a:p>
            <a:fld id="{4B530670-DFAA-4278-ACB2-3A6ECAC1DABA}" type="datetimeFigureOut">
              <a:rPr lang="en-US" smtClean="0"/>
              <a:t>10/3/19</a:t>
            </a:fld>
            <a:endParaRPr lang="en-US"/>
          </a:p>
        </p:txBody>
      </p:sp>
      <p:sp>
        <p:nvSpPr>
          <p:cNvPr id="5" name="Footer Placeholder 4"/>
          <p:cNvSpPr>
            <a:spLocks noGrp="1"/>
          </p:cNvSpPr>
          <p:nvPr>
            <p:ph type="ftr" sz="quarter" idx="3"/>
          </p:nvPr>
        </p:nvSpPr>
        <p:spPr>
          <a:xfrm rot="5400000">
            <a:off x="6231206" y="3263398"/>
            <a:ext cx="3859795" cy="228601"/>
          </a:xfrm>
          <a:prstGeom prst="rect">
            <a:avLst/>
          </a:prstGeom>
        </p:spPr>
        <p:txBody>
          <a:bodyPr vert="horz" lIns="91440" tIns="45720" rIns="91440" bIns="45720" rtlCol="0" anchor="b"/>
          <a:lstStyle>
            <a:lvl1pPr algn="l">
              <a:defRPr sz="825"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7764406" y="295730"/>
            <a:ext cx="628649" cy="767687"/>
          </a:xfrm>
          <a:prstGeom prst="rect">
            <a:avLst/>
          </a:prstGeom>
        </p:spPr>
        <p:txBody>
          <a:bodyPr vert="horz" lIns="91440" tIns="45720" rIns="91440" bIns="45720" rtlCol="0" anchor="b"/>
          <a:lstStyle>
            <a:lvl1pPr algn="ctr">
              <a:defRPr sz="2100" b="0" i="0">
                <a:solidFill>
                  <a:schemeClr val="tx1">
                    <a:tint val="75000"/>
                  </a:schemeClr>
                </a:solidFill>
              </a:defRPr>
            </a:lvl1pPr>
          </a:lstStyle>
          <a:p>
            <a:fld id="{A6431E5A-0008-46D2-8D17-8D395E7018B3}" type="slidenum">
              <a:rPr lang="en-US" smtClean="0"/>
              <a:t>‹#›</a:t>
            </a:fld>
            <a:endParaRPr lang="en-US"/>
          </a:p>
        </p:txBody>
      </p:sp>
    </p:spTree>
    <p:extLst>
      <p:ext uri="{BB962C8B-B14F-4D97-AF65-F5344CB8AC3E}">
        <p14:creationId xmlns:p14="http://schemas.microsoft.com/office/powerpoint/2010/main" val="2975809670"/>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3.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tiff"/><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image" Target="../media/image27.png"/><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hyperlink" Target="https://public.opendatasoft.com/api/records/1.0/search/?dataset=titanic-passengers&amp;rows=2000&amp;facet=survived&amp;facet=pclass&amp;facet=sex&amp;facet=age&amp;facet=embarked"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hyperlink" Target="https://public.opendatasoft.com/api/records/1.0/search/?dataset=titanic-passengers&amp;rows=2000&amp;facet=survived&amp;facet=pclass&amp;facet=sex&amp;facet=age&amp;facet=embarke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public.opendatasoft.com/api/records/1.0/search/?dataset=titanic-passengers&amp;rows=2000&amp;facet=survived&amp;facet=pclass&amp;facet=sex&amp;facet=age&amp;facet=embarked"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public.opendatasoft.com/api/records/1.0/search/?dataset=titanic-passengers&amp;rows=2000&amp;facet=survived&amp;facet=pclass&amp;facet=sex&amp;facet=age&amp;facet=embarked"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public.opendatasoft.com/api/records/1.0/search/?dataset=titanic-passengers&amp;rows=2000&amp;facet=survived&amp;facet=pclass&amp;facet=sex&amp;facet=age&amp;facet=embarked"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hyperlink" Target="https://public.opendatasoft.com/api/records/1.0/search/?dataset=titanic-passengers&amp;rows=2000&amp;facet=survived&amp;facet=pclass&amp;facet=sex&amp;facet=age&amp;facet=embarked"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public.opendatasoft.com/api/records/1.0/search/?dataset=titanic-passengers&amp;rows=2000&amp;facet=survived&amp;facet=pclass&amp;facet=sex&amp;facet=age&amp;facet=embarked"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24.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440CC-D0FB-4E4C-8C8D-363D50B0B7E0}"/>
              </a:ext>
            </a:extLst>
          </p:cNvPr>
          <p:cNvSpPr>
            <a:spLocks noGrp="1"/>
          </p:cNvSpPr>
          <p:nvPr>
            <p:ph type="ctrTitle"/>
          </p:nvPr>
        </p:nvSpPr>
        <p:spPr/>
        <p:txBody>
          <a:bodyPr/>
          <a:lstStyle/>
          <a:p>
            <a:r>
              <a:rPr lang="en-US" dirty="0"/>
              <a:t>Unit 6 Live Session </a:t>
            </a:r>
            <a:r>
              <a:rPr lang="en-US"/>
              <a:t>Powerpoint</a:t>
            </a:r>
          </a:p>
        </p:txBody>
      </p:sp>
      <p:sp>
        <p:nvSpPr>
          <p:cNvPr id="3" name="Subtitle 2">
            <a:extLst>
              <a:ext uri="{FF2B5EF4-FFF2-40B4-BE49-F238E27FC236}">
                <a16:creationId xmlns:a16="http://schemas.microsoft.com/office/drawing/2014/main" id="{4EFEFF93-585A-8441-8F50-EF4F310E011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214536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69091-D5D1-43C1-AFA7-E94A1F9CF225}"/>
              </a:ext>
            </a:extLst>
          </p:cNvPr>
          <p:cNvSpPr>
            <a:spLocks noGrp="1"/>
          </p:cNvSpPr>
          <p:nvPr>
            <p:ph type="title"/>
          </p:nvPr>
        </p:nvSpPr>
        <p:spPr/>
        <p:txBody>
          <a:bodyPr/>
          <a:lstStyle/>
          <a:p>
            <a:r>
              <a:rPr lang="en-US" dirty="0"/>
              <a:t>Part 1 continued</a:t>
            </a:r>
          </a:p>
        </p:txBody>
      </p:sp>
      <p:sp>
        <p:nvSpPr>
          <p:cNvPr id="3" name="Content Placeholder 2">
            <a:extLst>
              <a:ext uri="{FF2B5EF4-FFF2-40B4-BE49-F238E27FC236}">
                <a16:creationId xmlns:a16="http://schemas.microsoft.com/office/drawing/2014/main" id="{71892587-488D-459D-982A-61F26E52E999}"/>
              </a:ext>
            </a:extLst>
          </p:cNvPr>
          <p:cNvSpPr>
            <a:spLocks noGrp="1"/>
          </p:cNvSpPr>
          <p:nvPr>
            <p:ph idx="1"/>
          </p:nvPr>
        </p:nvSpPr>
        <p:spPr>
          <a:xfrm>
            <a:off x="484584" y="1721988"/>
            <a:ext cx="6709906" cy="3146611"/>
          </a:xfrm>
        </p:spPr>
        <p:txBody>
          <a:bodyPr/>
          <a:lstStyle/>
          <a:p>
            <a:r>
              <a:rPr lang="en-US" dirty="0"/>
              <a:t>Women survivors</a:t>
            </a:r>
          </a:p>
          <a:p>
            <a:r>
              <a:rPr lang="en-US" dirty="0"/>
              <a:t>I looked at both the test and train data sets.  </a:t>
            </a:r>
          </a:p>
          <a:p>
            <a:pPr lvl="1"/>
            <a:r>
              <a:rPr lang="en-US" dirty="0"/>
              <a:t>100% of the women survived in the test data set</a:t>
            </a:r>
          </a:p>
          <a:p>
            <a:pPr lvl="1"/>
            <a:r>
              <a:rPr lang="en-US" dirty="0"/>
              <a:t>Most of the women in 1</a:t>
            </a:r>
            <a:r>
              <a:rPr lang="en-US" baseline="30000" dirty="0"/>
              <a:t>st</a:t>
            </a:r>
            <a:r>
              <a:rPr lang="en-US" dirty="0"/>
              <a:t> and 2</a:t>
            </a:r>
            <a:r>
              <a:rPr lang="en-US" baseline="30000" dirty="0"/>
              <a:t>nd</a:t>
            </a:r>
            <a:r>
              <a:rPr lang="en-US" dirty="0"/>
              <a:t> class survived in the Train dataset</a:t>
            </a:r>
          </a:p>
          <a:p>
            <a:endParaRPr lang="en-US" dirty="0"/>
          </a:p>
        </p:txBody>
      </p:sp>
      <p:pic>
        <p:nvPicPr>
          <p:cNvPr id="5" name="Picture 4" descr="A screenshot of a social media post&#10;&#10;Description automatically generated">
            <a:extLst>
              <a:ext uri="{FF2B5EF4-FFF2-40B4-BE49-F238E27FC236}">
                <a16:creationId xmlns:a16="http://schemas.microsoft.com/office/drawing/2014/main" id="{9D95FF04-DFAC-4097-864D-9624E62098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480" y="3702456"/>
            <a:ext cx="3668143" cy="1990846"/>
          </a:xfrm>
          <a:prstGeom prst="rect">
            <a:avLst/>
          </a:prstGeom>
        </p:spPr>
      </p:pic>
      <p:pic>
        <p:nvPicPr>
          <p:cNvPr id="7" name="Picture 6" descr="A screenshot of a social media post&#10;&#10;Description automatically generated">
            <a:extLst>
              <a:ext uri="{FF2B5EF4-FFF2-40B4-BE49-F238E27FC236}">
                <a16:creationId xmlns:a16="http://schemas.microsoft.com/office/drawing/2014/main" id="{55092E28-4EA5-4B85-8C18-CEA957C832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34378" y="3702456"/>
            <a:ext cx="3668143" cy="1990846"/>
          </a:xfrm>
          <a:prstGeom prst="rect">
            <a:avLst/>
          </a:prstGeom>
        </p:spPr>
      </p:pic>
    </p:spTree>
    <p:extLst>
      <p:ext uri="{BB962C8B-B14F-4D97-AF65-F5344CB8AC3E}">
        <p14:creationId xmlns:p14="http://schemas.microsoft.com/office/powerpoint/2010/main" val="15219067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69091-D5D1-43C1-AFA7-E94A1F9CF225}"/>
              </a:ext>
            </a:extLst>
          </p:cNvPr>
          <p:cNvSpPr>
            <a:spLocks noGrp="1"/>
          </p:cNvSpPr>
          <p:nvPr>
            <p:ph type="title"/>
          </p:nvPr>
        </p:nvSpPr>
        <p:spPr/>
        <p:txBody>
          <a:bodyPr/>
          <a:lstStyle/>
          <a:p>
            <a:r>
              <a:rPr lang="en-US" dirty="0"/>
              <a:t>Part 1 continued</a:t>
            </a:r>
          </a:p>
        </p:txBody>
      </p:sp>
      <p:sp>
        <p:nvSpPr>
          <p:cNvPr id="3" name="Content Placeholder 2">
            <a:extLst>
              <a:ext uri="{FF2B5EF4-FFF2-40B4-BE49-F238E27FC236}">
                <a16:creationId xmlns:a16="http://schemas.microsoft.com/office/drawing/2014/main" id="{71892587-488D-459D-982A-61F26E52E999}"/>
              </a:ext>
            </a:extLst>
          </p:cNvPr>
          <p:cNvSpPr>
            <a:spLocks noGrp="1"/>
          </p:cNvSpPr>
          <p:nvPr>
            <p:ph idx="1"/>
          </p:nvPr>
        </p:nvSpPr>
        <p:spPr>
          <a:xfrm>
            <a:off x="484584" y="1721988"/>
            <a:ext cx="6709906" cy="3146611"/>
          </a:xfrm>
        </p:spPr>
        <p:txBody>
          <a:bodyPr/>
          <a:lstStyle/>
          <a:p>
            <a:r>
              <a:rPr lang="en-US" dirty="0"/>
              <a:t>Men survivors</a:t>
            </a:r>
          </a:p>
          <a:p>
            <a:r>
              <a:rPr lang="en-US" dirty="0"/>
              <a:t>I looked at both the test and train data sets.  </a:t>
            </a:r>
          </a:p>
          <a:p>
            <a:pPr lvl="1"/>
            <a:r>
              <a:rPr lang="en-US" dirty="0"/>
              <a:t>100% of the men died in the test data set – including children</a:t>
            </a:r>
          </a:p>
          <a:p>
            <a:pPr lvl="1"/>
            <a:r>
              <a:rPr lang="en-US" dirty="0"/>
              <a:t>Most of the children in the train dataset survived.  </a:t>
            </a:r>
          </a:p>
          <a:p>
            <a:pPr lvl="1"/>
            <a:r>
              <a:rPr lang="en-US" dirty="0"/>
              <a:t>Of the older men in the train dataset, most were from 1</a:t>
            </a:r>
            <a:r>
              <a:rPr lang="en-US" baseline="30000" dirty="0"/>
              <a:t>st</a:t>
            </a:r>
            <a:r>
              <a:rPr lang="en-US" dirty="0"/>
              <a:t> and 2</a:t>
            </a:r>
            <a:r>
              <a:rPr lang="en-US" baseline="30000" dirty="0"/>
              <a:t>nd</a:t>
            </a:r>
            <a:r>
              <a:rPr lang="en-US" dirty="0"/>
              <a:t> class</a:t>
            </a:r>
          </a:p>
          <a:p>
            <a:endParaRPr lang="en-US" dirty="0"/>
          </a:p>
        </p:txBody>
      </p:sp>
      <p:pic>
        <p:nvPicPr>
          <p:cNvPr id="6" name="Picture 5" descr="A screenshot of a social media post&#10;&#10;Description automatically generated">
            <a:extLst>
              <a:ext uri="{FF2B5EF4-FFF2-40B4-BE49-F238E27FC236}">
                <a16:creationId xmlns:a16="http://schemas.microsoft.com/office/drawing/2014/main" id="{10C0EB0E-BE40-4775-B21F-95FC5632A0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584" y="3702455"/>
            <a:ext cx="3668144" cy="1990847"/>
          </a:xfrm>
          <a:prstGeom prst="rect">
            <a:avLst/>
          </a:prstGeom>
        </p:spPr>
      </p:pic>
      <p:pic>
        <p:nvPicPr>
          <p:cNvPr id="9" name="Picture 8" descr="A screenshot of a social media post&#10;&#10;Description automatically generated">
            <a:extLst>
              <a:ext uri="{FF2B5EF4-FFF2-40B4-BE49-F238E27FC236}">
                <a16:creationId xmlns:a16="http://schemas.microsoft.com/office/drawing/2014/main" id="{E92EE286-E82B-402D-B4C0-EAACE12A3B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7949" y="3702455"/>
            <a:ext cx="3668144" cy="1990847"/>
          </a:xfrm>
          <a:prstGeom prst="rect">
            <a:avLst/>
          </a:prstGeom>
        </p:spPr>
      </p:pic>
    </p:spTree>
    <p:extLst>
      <p:ext uri="{BB962C8B-B14F-4D97-AF65-F5344CB8AC3E}">
        <p14:creationId xmlns:p14="http://schemas.microsoft.com/office/powerpoint/2010/main" val="3425644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8D95B-A2C2-C641-9611-C0B4071D7704}"/>
              </a:ext>
            </a:extLst>
          </p:cNvPr>
          <p:cNvSpPr>
            <a:spLocks noGrp="1"/>
          </p:cNvSpPr>
          <p:nvPr>
            <p:ph type="title"/>
          </p:nvPr>
        </p:nvSpPr>
        <p:spPr/>
        <p:txBody>
          <a:bodyPr/>
          <a:lstStyle/>
          <a:p>
            <a:r>
              <a:rPr lang="en-US" dirty="0"/>
              <a:t>Sanjay</a:t>
            </a:r>
          </a:p>
        </p:txBody>
      </p:sp>
      <p:sp>
        <p:nvSpPr>
          <p:cNvPr id="3" name="Content Placeholder 2">
            <a:extLst>
              <a:ext uri="{FF2B5EF4-FFF2-40B4-BE49-F238E27FC236}">
                <a16:creationId xmlns:a16="http://schemas.microsoft.com/office/drawing/2014/main" id="{B57B59BC-1D25-D64D-85FA-F83702045AA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216546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8D95B-A2C2-C641-9611-C0B4071D7704}"/>
              </a:ext>
            </a:extLst>
          </p:cNvPr>
          <p:cNvSpPr>
            <a:spLocks noGrp="1"/>
          </p:cNvSpPr>
          <p:nvPr>
            <p:ph type="title"/>
          </p:nvPr>
        </p:nvSpPr>
        <p:spPr/>
        <p:txBody>
          <a:bodyPr/>
          <a:lstStyle/>
          <a:p>
            <a:r>
              <a:rPr lang="en-US" dirty="0"/>
              <a:t>Malcom</a:t>
            </a:r>
          </a:p>
        </p:txBody>
      </p:sp>
      <p:sp>
        <p:nvSpPr>
          <p:cNvPr id="3" name="Content Placeholder 2">
            <a:extLst>
              <a:ext uri="{FF2B5EF4-FFF2-40B4-BE49-F238E27FC236}">
                <a16:creationId xmlns:a16="http://schemas.microsoft.com/office/drawing/2014/main" id="{B57B59BC-1D25-D64D-85FA-F83702045AA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57685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F3F56-1DF5-CB4B-A761-D1037D15A57C}"/>
              </a:ext>
            </a:extLst>
          </p:cNvPr>
          <p:cNvSpPr>
            <a:spLocks noGrp="1"/>
          </p:cNvSpPr>
          <p:nvPr>
            <p:ph type="title"/>
          </p:nvPr>
        </p:nvSpPr>
        <p:spPr>
          <a:xfrm>
            <a:off x="174171" y="228600"/>
            <a:ext cx="8882743" cy="1143000"/>
          </a:xfrm>
        </p:spPr>
        <p:txBody>
          <a:bodyPr/>
          <a:lstStyle/>
          <a:p>
            <a:r>
              <a:rPr lang="en-US" dirty="0"/>
              <a:t>FOR LIVE SESSION: Part 2</a:t>
            </a:r>
          </a:p>
        </p:txBody>
      </p:sp>
      <p:sp>
        <p:nvSpPr>
          <p:cNvPr id="5" name="Rectangle 4">
            <a:extLst>
              <a:ext uri="{FF2B5EF4-FFF2-40B4-BE49-F238E27FC236}">
                <a16:creationId xmlns:a16="http://schemas.microsoft.com/office/drawing/2014/main" id="{CFC205AC-7644-EA46-BEA1-BD9C0CB6203E}"/>
              </a:ext>
            </a:extLst>
          </p:cNvPr>
          <p:cNvSpPr/>
          <p:nvPr/>
        </p:nvSpPr>
        <p:spPr>
          <a:xfrm>
            <a:off x="859971" y="1509823"/>
            <a:ext cx="7424057" cy="1200329"/>
          </a:xfrm>
          <a:prstGeom prst="rect">
            <a:avLst/>
          </a:prstGeom>
        </p:spPr>
        <p:txBody>
          <a:bodyPr wrap="square">
            <a:spAutoFit/>
          </a:bodyPr>
          <a:lstStyle/>
          <a:p>
            <a:r>
              <a:rPr lang="en-US" dirty="0"/>
              <a:t>#For Live Session</a:t>
            </a:r>
          </a:p>
          <a:p>
            <a:r>
              <a:rPr lang="en-US" dirty="0"/>
              <a:t>#Use a 70 - 30 train/test split to use cross validation to</a:t>
            </a:r>
          </a:p>
          <a:p>
            <a:r>
              <a:rPr lang="en-US" dirty="0"/>
              <a:t>#tune the hyperparameter k for the full (multinomial) IRIS data.</a:t>
            </a:r>
          </a:p>
          <a:p>
            <a:r>
              <a:rPr lang="en-US" dirty="0"/>
              <a:t># Report the highest accuracy rate the and the k that produced it.  </a:t>
            </a:r>
          </a:p>
        </p:txBody>
      </p:sp>
      <p:sp>
        <p:nvSpPr>
          <p:cNvPr id="6" name="Rectangle 5">
            <a:extLst>
              <a:ext uri="{FF2B5EF4-FFF2-40B4-BE49-F238E27FC236}">
                <a16:creationId xmlns:a16="http://schemas.microsoft.com/office/drawing/2014/main" id="{986C21A9-DD01-6F41-BCB4-7CFF13079B6C}"/>
              </a:ext>
            </a:extLst>
          </p:cNvPr>
          <p:cNvSpPr/>
          <p:nvPr/>
        </p:nvSpPr>
        <p:spPr>
          <a:xfrm>
            <a:off x="859971" y="2710152"/>
            <a:ext cx="4572000" cy="4108817"/>
          </a:xfrm>
          <a:prstGeom prst="rect">
            <a:avLst/>
          </a:prstGeom>
        </p:spPr>
        <p:txBody>
          <a:bodyPr>
            <a:spAutoFit/>
          </a:bodyPr>
          <a:lstStyle/>
          <a:p>
            <a:r>
              <a:rPr lang="en-US" sz="900" dirty="0" err="1"/>
              <a:t>set.seed</a:t>
            </a:r>
            <a:r>
              <a:rPr lang="en-US" sz="900" dirty="0"/>
              <a:t>(1)</a:t>
            </a:r>
          </a:p>
          <a:p>
            <a:r>
              <a:rPr lang="en-US" sz="900" dirty="0"/>
              <a:t>iterations = 500</a:t>
            </a:r>
          </a:p>
          <a:p>
            <a:r>
              <a:rPr lang="en-US" sz="900" dirty="0" err="1"/>
              <a:t>numks</a:t>
            </a:r>
            <a:r>
              <a:rPr lang="en-US" sz="900" dirty="0"/>
              <a:t> = 60</a:t>
            </a:r>
          </a:p>
          <a:p>
            <a:r>
              <a:rPr lang="en-US" sz="900" dirty="0" err="1"/>
              <a:t>splitPerc</a:t>
            </a:r>
            <a:r>
              <a:rPr lang="en-US" sz="900" dirty="0"/>
              <a:t> = .8</a:t>
            </a:r>
          </a:p>
          <a:p>
            <a:endParaRPr lang="en-US" sz="900" dirty="0"/>
          </a:p>
          <a:p>
            <a:r>
              <a:rPr lang="en-US" sz="900" dirty="0" err="1"/>
              <a:t>masterAcc</a:t>
            </a:r>
            <a:r>
              <a:rPr lang="en-US" sz="900" dirty="0"/>
              <a:t> = matrix(</a:t>
            </a:r>
            <a:r>
              <a:rPr lang="en-US" sz="900" dirty="0" err="1"/>
              <a:t>nrow</a:t>
            </a:r>
            <a:r>
              <a:rPr lang="en-US" sz="900" dirty="0"/>
              <a:t> = iterations, </a:t>
            </a:r>
            <a:r>
              <a:rPr lang="en-US" sz="900" dirty="0" err="1"/>
              <a:t>ncol</a:t>
            </a:r>
            <a:r>
              <a:rPr lang="en-US" sz="900" dirty="0"/>
              <a:t> = </a:t>
            </a:r>
            <a:r>
              <a:rPr lang="en-US" sz="900" dirty="0" err="1"/>
              <a:t>numks</a:t>
            </a:r>
            <a:r>
              <a:rPr lang="en-US" sz="900" dirty="0"/>
              <a:t>)</a:t>
            </a:r>
          </a:p>
          <a:p>
            <a:endParaRPr lang="en-US" sz="900" dirty="0"/>
          </a:p>
          <a:p>
            <a:r>
              <a:rPr lang="en-US" sz="900" dirty="0"/>
              <a:t>for(j in 1:iterations)</a:t>
            </a:r>
          </a:p>
          <a:p>
            <a:r>
              <a:rPr lang="en-US" sz="900" dirty="0"/>
              <a:t>{</a:t>
            </a:r>
          </a:p>
          <a:p>
            <a:r>
              <a:rPr lang="en-US" sz="900" dirty="0"/>
              <a:t>  </a:t>
            </a:r>
            <a:r>
              <a:rPr lang="en-US" sz="900" dirty="0" err="1"/>
              <a:t>trainIndices</a:t>
            </a:r>
            <a:r>
              <a:rPr lang="en-US" sz="900" dirty="0"/>
              <a:t> = sample(1:dim(iris)[1],round(</a:t>
            </a:r>
            <a:r>
              <a:rPr lang="en-US" sz="900" dirty="0" err="1"/>
              <a:t>splitPerc</a:t>
            </a:r>
            <a:r>
              <a:rPr lang="en-US" sz="900" dirty="0"/>
              <a:t> * dim(iris)[1]))</a:t>
            </a:r>
          </a:p>
          <a:p>
            <a:r>
              <a:rPr lang="en-US" sz="900" dirty="0"/>
              <a:t>  train = iris[</a:t>
            </a:r>
            <a:r>
              <a:rPr lang="en-US" sz="900" dirty="0" err="1"/>
              <a:t>trainIndices</a:t>
            </a:r>
            <a:r>
              <a:rPr lang="en-US" sz="900" dirty="0"/>
              <a:t>,]</a:t>
            </a:r>
          </a:p>
          <a:p>
            <a:r>
              <a:rPr lang="en-US" sz="900" dirty="0"/>
              <a:t>  test = iris[-</a:t>
            </a:r>
            <a:r>
              <a:rPr lang="en-US" sz="900" dirty="0" err="1"/>
              <a:t>trainIndices</a:t>
            </a:r>
            <a:r>
              <a:rPr lang="en-US" sz="900" dirty="0"/>
              <a:t>,]</a:t>
            </a:r>
          </a:p>
          <a:p>
            <a:r>
              <a:rPr lang="en-US" sz="900" dirty="0"/>
              <a:t>  for(</a:t>
            </a:r>
            <a:r>
              <a:rPr lang="en-US" sz="900" dirty="0" err="1"/>
              <a:t>i</a:t>
            </a:r>
            <a:r>
              <a:rPr lang="en-US" sz="900" dirty="0"/>
              <a:t> in 1:numks)</a:t>
            </a:r>
          </a:p>
          <a:p>
            <a:r>
              <a:rPr lang="en-US" sz="900" dirty="0"/>
              <a:t>  {</a:t>
            </a:r>
          </a:p>
          <a:p>
            <a:r>
              <a:rPr lang="en-US" sz="900" dirty="0"/>
              <a:t>    classifications = </a:t>
            </a:r>
            <a:r>
              <a:rPr lang="en-US" sz="900" dirty="0" err="1"/>
              <a:t>knn</a:t>
            </a:r>
            <a:r>
              <a:rPr lang="en-US" sz="900" dirty="0"/>
              <a:t>(train[,c(1,3)],test[,c(1,3)],</a:t>
            </a:r>
            <a:r>
              <a:rPr lang="en-US" sz="900" dirty="0" err="1"/>
              <a:t>train$Species</a:t>
            </a:r>
            <a:r>
              <a:rPr lang="en-US" sz="900" dirty="0"/>
              <a:t>, </a:t>
            </a:r>
            <a:r>
              <a:rPr lang="en-US" sz="900" dirty="0" err="1"/>
              <a:t>prob</a:t>
            </a:r>
            <a:r>
              <a:rPr lang="en-US" sz="900" dirty="0"/>
              <a:t> = TRUE, k = </a:t>
            </a:r>
            <a:r>
              <a:rPr lang="en-US" sz="900" dirty="0" err="1"/>
              <a:t>i</a:t>
            </a:r>
            <a:r>
              <a:rPr lang="en-US" sz="900" dirty="0"/>
              <a:t>)</a:t>
            </a:r>
          </a:p>
          <a:p>
            <a:r>
              <a:rPr lang="en-US" sz="900" dirty="0"/>
              <a:t>    table(</a:t>
            </a:r>
            <a:r>
              <a:rPr lang="en-US" sz="900" dirty="0" err="1"/>
              <a:t>classifications,test$Species</a:t>
            </a:r>
            <a:r>
              <a:rPr lang="en-US" sz="900" dirty="0"/>
              <a:t>)</a:t>
            </a:r>
          </a:p>
          <a:p>
            <a:r>
              <a:rPr lang="en-US" sz="900" dirty="0"/>
              <a:t>    CM = </a:t>
            </a:r>
            <a:r>
              <a:rPr lang="en-US" sz="900" dirty="0" err="1"/>
              <a:t>confusionMatrix</a:t>
            </a:r>
            <a:r>
              <a:rPr lang="en-US" sz="900" dirty="0"/>
              <a:t>(table(</a:t>
            </a:r>
            <a:r>
              <a:rPr lang="en-US" sz="900" dirty="0" err="1"/>
              <a:t>classifications,test$Species</a:t>
            </a:r>
            <a:r>
              <a:rPr lang="en-US" sz="900" dirty="0"/>
              <a:t>))</a:t>
            </a:r>
          </a:p>
          <a:p>
            <a:r>
              <a:rPr lang="en-US" sz="900" dirty="0"/>
              <a:t>    </a:t>
            </a:r>
            <a:r>
              <a:rPr lang="en-US" sz="900" dirty="0" err="1"/>
              <a:t>masterAcc</a:t>
            </a:r>
            <a:r>
              <a:rPr lang="en-US" sz="900" dirty="0"/>
              <a:t>[</a:t>
            </a:r>
            <a:r>
              <a:rPr lang="en-US" sz="900" dirty="0" err="1"/>
              <a:t>j,i</a:t>
            </a:r>
            <a:r>
              <a:rPr lang="en-US" sz="900" dirty="0"/>
              <a:t>] = </a:t>
            </a:r>
            <a:r>
              <a:rPr lang="en-US" sz="900" dirty="0" err="1"/>
              <a:t>CM$overall</a:t>
            </a:r>
            <a:r>
              <a:rPr lang="en-US" sz="900" dirty="0"/>
              <a:t>[1]</a:t>
            </a:r>
          </a:p>
          <a:p>
            <a:r>
              <a:rPr lang="en-US" sz="900" dirty="0"/>
              <a:t>  }</a:t>
            </a:r>
          </a:p>
          <a:p>
            <a:r>
              <a:rPr lang="en-US" sz="900" dirty="0"/>
              <a:t>  </a:t>
            </a:r>
          </a:p>
          <a:p>
            <a:r>
              <a:rPr lang="en-US" sz="900" dirty="0"/>
              <a:t>}</a:t>
            </a:r>
          </a:p>
          <a:p>
            <a:endParaRPr lang="en-US" sz="900" dirty="0"/>
          </a:p>
          <a:p>
            <a:r>
              <a:rPr lang="en-US" sz="900" dirty="0" err="1"/>
              <a:t>MeanAcc</a:t>
            </a:r>
            <a:r>
              <a:rPr lang="en-US" sz="900" dirty="0"/>
              <a:t> = </a:t>
            </a:r>
            <a:r>
              <a:rPr lang="en-US" sz="900" dirty="0" err="1"/>
              <a:t>colMeans</a:t>
            </a:r>
            <a:r>
              <a:rPr lang="en-US" sz="900" dirty="0"/>
              <a:t>(</a:t>
            </a:r>
            <a:r>
              <a:rPr lang="en-US" sz="900" dirty="0" err="1"/>
              <a:t>masterAcc</a:t>
            </a:r>
            <a:r>
              <a:rPr lang="en-US" sz="900" dirty="0"/>
              <a:t>)</a:t>
            </a:r>
          </a:p>
          <a:p>
            <a:endParaRPr lang="en-US" sz="900" dirty="0"/>
          </a:p>
          <a:p>
            <a:r>
              <a:rPr lang="en-US" sz="900" dirty="0"/>
              <a:t>plot(</a:t>
            </a:r>
            <a:r>
              <a:rPr lang="en-US" sz="900" dirty="0" err="1"/>
              <a:t>seq</a:t>
            </a:r>
            <a:r>
              <a:rPr lang="en-US" sz="900" dirty="0"/>
              <a:t>(1,numks,1),</a:t>
            </a:r>
            <a:r>
              <a:rPr lang="en-US" sz="900" dirty="0" err="1"/>
              <a:t>MeanAcc</a:t>
            </a:r>
            <a:r>
              <a:rPr lang="en-US" sz="900" dirty="0"/>
              <a:t>, type = "l")</a:t>
            </a:r>
          </a:p>
          <a:p>
            <a:endParaRPr lang="en-US" sz="900" dirty="0"/>
          </a:p>
          <a:p>
            <a:r>
              <a:rPr lang="en-US" sz="900" dirty="0" err="1"/>
              <a:t>which.max</a:t>
            </a:r>
            <a:r>
              <a:rPr lang="en-US" sz="900" dirty="0"/>
              <a:t>(</a:t>
            </a:r>
            <a:r>
              <a:rPr lang="en-US" sz="900" dirty="0" err="1"/>
              <a:t>MeanAcc</a:t>
            </a:r>
            <a:r>
              <a:rPr lang="en-US" sz="900" dirty="0"/>
              <a:t>)</a:t>
            </a:r>
          </a:p>
          <a:p>
            <a:r>
              <a:rPr lang="en-US" sz="900" dirty="0"/>
              <a:t>max(</a:t>
            </a:r>
            <a:r>
              <a:rPr lang="en-US" sz="900" dirty="0" err="1"/>
              <a:t>MeanAcc</a:t>
            </a:r>
            <a:r>
              <a:rPr lang="en-US" sz="900" dirty="0"/>
              <a:t>)</a:t>
            </a:r>
          </a:p>
        </p:txBody>
      </p:sp>
      <p:pic>
        <p:nvPicPr>
          <p:cNvPr id="7" name="Picture 6">
            <a:extLst>
              <a:ext uri="{FF2B5EF4-FFF2-40B4-BE49-F238E27FC236}">
                <a16:creationId xmlns:a16="http://schemas.microsoft.com/office/drawing/2014/main" id="{3DA76BFC-25E3-934A-AF5B-2765F889A7B4}"/>
              </a:ext>
            </a:extLst>
          </p:cNvPr>
          <p:cNvPicPr>
            <a:picLocks noChangeAspect="1"/>
          </p:cNvPicPr>
          <p:nvPr/>
        </p:nvPicPr>
        <p:blipFill>
          <a:blip r:embed="rId2"/>
          <a:stretch>
            <a:fillRect/>
          </a:stretch>
        </p:blipFill>
        <p:spPr>
          <a:xfrm>
            <a:off x="5881912" y="5298621"/>
            <a:ext cx="1930400" cy="876300"/>
          </a:xfrm>
          <a:prstGeom prst="rect">
            <a:avLst/>
          </a:prstGeom>
        </p:spPr>
      </p:pic>
      <p:pic>
        <p:nvPicPr>
          <p:cNvPr id="8" name="Picture 7">
            <a:extLst>
              <a:ext uri="{FF2B5EF4-FFF2-40B4-BE49-F238E27FC236}">
                <a16:creationId xmlns:a16="http://schemas.microsoft.com/office/drawing/2014/main" id="{446DDE19-2DE9-BE45-A5C3-DF531E32EE3C}"/>
              </a:ext>
            </a:extLst>
          </p:cNvPr>
          <p:cNvPicPr>
            <a:picLocks noChangeAspect="1"/>
          </p:cNvPicPr>
          <p:nvPr/>
        </p:nvPicPr>
        <p:blipFill>
          <a:blip r:embed="rId3"/>
          <a:stretch>
            <a:fillRect/>
          </a:stretch>
        </p:blipFill>
        <p:spPr>
          <a:xfrm>
            <a:off x="5338861" y="2814692"/>
            <a:ext cx="3347939" cy="2191578"/>
          </a:xfrm>
          <a:prstGeom prst="rect">
            <a:avLst/>
          </a:prstGeom>
        </p:spPr>
      </p:pic>
    </p:spTree>
    <p:extLst>
      <p:ext uri="{BB962C8B-B14F-4D97-AF65-F5344CB8AC3E}">
        <p14:creationId xmlns:p14="http://schemas.microsoft.com/office/powerpoint/2010/main" val="36151330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4C1B-13F8-874A-B193-6415FA11A491}"/>
              </a:ext>
            </a:extLst>
          </p:cNvPr>
          <p:cNvSpPr>
            <a:spLocks noGrp="1"/>
          </p:cNvSpPr>
          <p:nvPr>
            <p:ph type="title"/>
          </p:nvPr>
        </p:nvSpPr>
        <p:spPr/>
        <p:txBody>
          <a:bodyPr/>
          <a:lstStyle/>
          <a:p>
            <a:r>
              <a:rPr lang="en-US" dirty="0"/>
              <a:t>Example: Iris Data | Evaluation</a:t>
            </a:r>
          </a:p>
        </p:txBody>
      </p:sp>
      <p:sp>
        <p:nvSpPr>
          <p:cNvPr id="4" name="Rectangle 3">
            <a:extLst>
              <a:ext uri="{FF2B5EF4-FFF2-40B4-BE49-F238E27FC236}">
                <a16:creationId xmlns:a16="http://schemas.microsoft.com/office/drawing/2014/main" id="{FA0292F1-B442-6241-8345-2891E0653890}"/>
              </a:ext>
            </a:extLst>
          </p:cNvPr>
          <p:cNvSpPr/>
          <p:nvPr/>
        </p:nvSpPr>
        <p:spPr>
          <a:xfrm>
            <a:off x="228600" y="2057400"/>
            <a:ext cx="6858000" cy="329320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Arial"/>
                <a:ea typeface="+mn-ea"/>
                <a:cs typeface="+mn-cs"/>
              </a:rPr>
              <a:t>#Leave 1 out CV</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a:p>
            <a:pPr lvl="0">
              <a:defRPr/>
            </a:pPr>
            <a:r>
              <a:rPr lang="en-US" sz="1600" dirty="0" err="1">
                <a:solidFill>
                  <a:prstClr val="black"/>
                </a:solidFill>
              </a:rPr>
              <a:t>confusionMatrix</a:t>
            </a:r>
            <a:r>
              <a:rPr lang="en-US" sz="1600" dirty="0">
                <a:solidFill>
                  <a:prstClr val="black"/>
                </a:solidFill>
              </a:rPr>
              <a:t>(table(</a:t>
            </a:r>
            <a:r>
              <a:rPr lang="en-US" sz="1600" dirty="0" err="1">
                <a:solidFill>
                  <a:prstClr val="black"/>
                </a:solidFill>
              </a:rPr>
              <a:t>knn.cv</a:t>
            </a:r>
            <a:r>
              <a:rPr lang="en-US" sz="1600" dirty="0">
                <a:solidFill>
                  <a:prstClr val="black"/>
                </a:solidFill>
              </a:rPr>
              <a:t>(iris[,c(1,2)],iris[,5],k = 6),iris[,5]))</a:t>
            </a: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a:p>
            <a:pPr lvl="0">
              <a:defRPr/>
            </a:pPr>
            <a:r>
              <a:rPr lang="en-US" sz="1600" dirty="0" err="1">
                <a:solidFill>
                  <a:prstClr val="black"/>
                </a:solidFill>
              </a:rPr>
              <a:t>confusionMatrix</a:t>
            </a:r>
            <a:r>
              <a:rPr lang="en-US" sz="1600" dirty="0">
                <a:solidFill>
                  <a:prstClr val="black"/>
                </a:solidFill>
              </a:rPr>
              <a:t>(table(</a:t>
            </a:r>
            <a:r>
              <a:rPr lang="en-US" sz="1600" dirty="0" err="1">
                <a:solidFill>
                  <a:prstClr val="black"/>
                </a:solidFill>
              </a:rPr>
              <a:t>knn.cv</a:t>
            </a:r>
            <a:r>
              <a:rPr lang="en-US" sz="1600" dirty="0">
                <a:solidFill>
                  <a:prstClr val="black"/>
                </a:solidFill>
              </a:rPr>
              <a:t>(iris[,c(1,2)],iris[,5],k = 20),iris[,5]))</a:t>
            </a: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a:p>
            <a:pPr lvl="0">
              <a:defRPr/>
            </a:pPr>
            <a:r>
              <a:rPr lang="en-US" sz="1600" dirty="0" err="1">
                <a:solidFill>
                  <a:prstClr val="black"/>
                </a:solidFill>
              </a:rPr>
              <a:t>confusionMatrix</a:t>
            </a:r>
            <a:r>
              <a:rPr lang="en-US" sz="1600" dirty="0">
                <a:solidFill>
                  <a:prstClr val="black"/>
                </a:solidFill>
              </a:rPr>
              <a:t>(table(</a:t>
            </a:r>
            <a:r>
              <a:rPr lang="en-US" sz="1600" dirty="0" err="1">
                <a:solidFill>
                  <a:prstClr val="black"/>
                </a:solidFill>
              </a:rPr>
              <a:t>knn.cv</a:t>
            </a:r>
            <a:r>
              <a:rPr lang="en-US" sz="1600" dirty="0">
                <a:solidFill>
                  <a:prstClr val="black"/>
                </a:solidFill>
              </a:rPr>
              <a:t>(iris[,c(1,2)],iris[,5],k = 50),iris[,5]))</a:t>
            </a:r>
            <a:endParaRPr kumimoji="0" lang="en-US" sz="1600" b="0" i="0" u="none" strike="noStrike" kern="1200" cap="none" spc="0" normalizeH="0" baseline="0" noProof="0" dirty="0">
              <a:ln>
                <a:noFill/>
              </a:ln>
              <a:solidFill>
                <a:prstClr val="black"/>
              </a:solidFill>
              <a:effectLst/>
              <a:uLnTx/>
              <a:uFillTx/>
              <a:latin typeface="Arial"/>
              <a:ea typeface="+mn-ea"/>
              <a:cs typeface="+mn-cs"/>
            </a:endParaRPr>
          </a:p>
        </p:txBody>
      </p:sp>
      <p:pic>
        <p:nvPicPr>
          <p:cNvPr id="8" name="Picture 7">
            <a:extLst>
              <a:ext uri="{FF2B5EF4-FFF2-40B4-BE49-F238E27FC236}">
                <a16:creationId xmlns:a16="http://schemas.microsoft.com/office/drawing/2014/main" id="{452B9E68-DEE3-394E-9924-A9C9AECD77BD}"/>
              </a:ext>
            </a:extLst>
          </p:cNvPr>
          <p:cNvPicPr>
            <a:picLocks noChangeAspect="1"/>
          </p:cNvPicPr>
          <p:nvPr/>
        </p:nvPicPr>
        <p:blipFill>
          <a:blip r:embed="rId2"/>
          <a:stretch>
            <a:fillRect/>
          </a:stretch>
        </p:blipFill>
        <p:spPr>
          <a:xfrm>
            <a:off x="6083206" y="1929551"/>
            <a:ext cx="2612215" cy="1250070"/>
          </a:xfrm>
          <a:prstGeom prst="rect">
            <a:avLst/>
          </a:prstGeom>
        </p:spPr>
      </p:pic>
      <p:pic>
        <p:nvPicPr>
          <p:cNvPr id="9" name="Picture 8">
            <a:extLst>
              <a:ext uri="{FF2B5EF4-FFF2-40B4-BE49-F238E27FC236}">
                <a16:creationId xmlns:a16="http://schemas.microsoft.com/office/drawing/2014/main" id="{306C24F8-34DE-7D49-A9B1-2F4577DD33EF}"/>
              </a:ext>
            </a:extLst>
          </p:cNvPr>
          <p:cNvPicPr>
            <a:picLocks noChangeAspect="1"/>
          </p:cNvPicPr>
          <p:nvPr/>
        </p:nvPicPr>
        <p:blipFill>
          <a:blip r:embed="rId3"/>
          <a:stretch>
            <a:fillRect/>
          </a:stretch>
        </p:blipFill>
        <p:spPr>
          <a:xfrm>
            <a:off x="6083206" y="3443654"/>
            <a:ext cx="2723367" cy="1250070"/>
          </a:xfrm>
          <a:prstGeom prst="rect">
            <a:avLst/>
          </a:prstGeom>
        </p:spPr>
      </p:pic>
      <p:pic>
        <p:nvPicPr>
          <p:cNvPr id="10" name="Picture 9">
            <a:extLst>
              <a:ext uri="{FF2B5EF4-FFF2-40B4-BE49-F238E27FC236}">
                <a16:creationId xmlns:a16="http://schemas.microsoft.com/office/drawing/2014/main" id="{896FF653-465F-774E-9B7B-2BD5B4A8DCD4}"/>
              </a:ext>
            </a:extLst>
          </p:cNvPr>
          <p:cNvPicPr>
            <a:picLocks noChangeAspect="1"/>
          </p:cNvPicPr>
          <p:nvPr/>
        </p:nvPicPr>
        <p:blipFill>
          <a:blip r:embed="rId4"/>
          <a:stretch>
            <a:fillRect/>
          </a:stretch>
        </p:blipFill>
        <p:spPr>
          <a:xfrm>
            <a:off x="6083206" y="4887165"/>
            <a:ext cx="2723367" cy="1320969"/>
          </a:xfrm>
          <a:prstGeom prst="rect">
            <a:avLst/>
          </a:prstGeom>
        </p:spPr>
      </p:pic>
    </p:spTree>
    <p:extLst>
      <p:ext uri="{BB962C8B-B14F-4D97-AF65-F5344CB8AC3E}">
        <p14:creationId xmlns:p14="http://schemas.microsoft.com/office/powerpoint/2010/main" val="1743434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D4A4A-7CF1-604B-83B9-6F0C86D50A97}"/>
              </a:ext>
            </a:extLst>
          </p:cNvPr>
          <p:cNvSpPr>
            <a:spLocks noGrp="1"/>
          </p:cNvSpPr>
          <p:nvPr>
            <p:ph type="title"/>
          </p:nvPr>
        </p:nvSpPr>
        <p:spPr>
          <a:xfrm>
            <a:off x="0" y="228600"/>
            <a:ext cx="9144000" cy="1143000"/>
          </a:xfrm>
        </p:spPr>
        <p:txBody>
          <a:bodyPr/>
          <a:lstStyle/>
          <a:p>
            <a:r>
              <a:rPr lang="en-US" sz="4200" dirty="0"/>
              <a:t>Multi-class Specificity and Sensitivity</a:t>
            </a:r>
          </a:p>
        </p:txBody>
      </p:sp>
      <p:pic>
        <p:nvPicPr>
          <p:cNvPr id="4" name="Picture 3">
            <a:extLst>
              <a:ext uri="{FF2B5EF4-FFF2-40B4-BE49-F238E27FC236}">
                <a16:creationId xmlns:a16="http://schemas.microsoft.com/office/drawing/2014/main" id="{5ABA375D-AC86-F44B-B04B-1CC5DB426D1D}"/>
              </a:ext>
            </a:extLst>
          </p:cNvPr>
          <p:cNvPicPr>
            <a:picLocks noChangeAspect="1"/>
          </p:cNvPicPr>
          <p:nvPr/>
        </p:nvPicPr>
        <p:blipFill>
          <a:blip r:embed="rId2"/>
          <a:stretch>
            <a:fillRect/>
          </a:stretch>
        </p:blipFill>
        <p:spPr>
          <a:xfrm>
            <a:off x="318953" y="1686297"/>
            <a:ext cx="5134707" cy="4702628"/>
          </a:xfrm>
          <a:prstGeom prst="rect">
            <a:avLst/>
          </a:prstGeom>
        </p:spPr>
      </p:pic>
      <p:sp>
        <p:nvSpPr>
          <p:cNvPr id="5" name="TextBox 4">
            <a:extLst>
              <a:ext uri="{FF2B5EF4-FFF2-40B4-BE49-F238E27FC236}">
                <a16:creationId xmlns:a16="http://schemas.microsoft.com/office/drawing/2014/main" id="{DD6DB483-35D7-C04A-AAF9-959EEF5BF7D0}"/>
              </a:ext>
            </a:extLst>
          </p:cNvPr>
          <p:cNvSpPr txBox="1"/>
          <p:nvPr/>
        </p:nvSpPr>
        <p:spPr>
          <a:xfrm>
            <a:off x="5628904" y="1816925"/>
            <a:ext cx="3265714" cy="3785652"/>
          </a:xfrm>
          <a:prstGeom prst="rect">
            <a:avLst/>
          </a:prstGeom>
          <a:noFill/>
        </p:spPr>
        <p:txBody>
          <a:bodyPr wrap="square" rtlCol="0">
            <a:spAutoFit/>
          </a:bodyPr>
          <a:lstStyle/>
          <a:p>
            <a:r>
              <a:rPr lang="en-US" sz="1600" dirty="0"/>
              <a:t>Sensitivity for each class is the percent of that class that was classified correctly.  </a:t>
            </a:r>
          </a:p>
          <a:p>
            <a:endParaRPr lang="en-US" sz="1600" dirty="0"/>
          </a:p>
          <a:p>
            <a:r>
              <a:rPr lang="en-US" sz="1600" dirty="0"/>
              <a:t>Specificity for Class X is the percentage of elements not in that class that were correctly classified as not being in that class (Class X).  </a:t>
            </a:r>
          </a:p>
          <a:p>
            <a:endParaRPr lang="en-US" sz="1600" dirty="0"/>
          </a:p>
          <a:p>
            <a:r>
              <a:rPr lang="en-US" sz="1600" dirty="0"/>
              <a:t>Example: </a:t>
            </a:r>
          </a:p>
          <a:p>
            <a:r>
              <a:rPr lang="en-US" sz="1600" dirty="0"/>
              <a:t>Specificity:</a:t>
            </a:r>
          </a:p>
          <a:p>
            <a:r>
              <a:rPr lang="en-US" sz="1600" dirty="0" err="1"/>
              <a:t>Setosa</a:t>
            </a:r>
            <a:r>
              <a:rPr lang="en-US" sz="1600" dirty="0"/>
              <a:t>: 1-((0+0) / (50 + 50))</a:t>
            </a:r>
          </a:p>
          <a:p>
            <a:r>
              <a:rPr lang="en-US" sz="1600" dirty="0"/>
              <a:t>Versicolor: 1-((1+18) / (50 + 50))</a:t>
            </a:r>
          </a:p>
          <a:p>
            <a:r>
              <a:rPr lang="en-US" sz="1600" dirty="0"/>
              <a:t>Virginica: 1-((0+16) / (50 + 50))</a:t>
            </a:r>
          </a:p>
        </p:txBody>
      </p:sp>
    </p:spTree>
    <p:extLst>
      <p:ext uri="{BB962C8B-B14F-4D97-AF65-F5344CB8AC3E}">
        <p14:creationId xmlns:p14="http://schemas.microsoft.com/office/powerpoint/2010/main" val="22044392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833A1-6CAC-F44D-8D78-BF2C44A2CCAB}"/>
              </a:ext>
            </a:extLst>
          </p:cNvPr>
          <p:cNvSpPr>
            <a:spLocks noGrp="1"/>
          </p:cNvSpPr>
          <p:nvPr>
            <p:ph type="title"/>
          </p:nvPr>
        </p:nvSpPr>
        <p:spPr>
          <a:xfrm>
            <a:off x="0" y="228600"/>
            <a:ext cx="9144000" cy="1143000"/>
          </a:xfrm>
        </p:spPr>
        <p:txBody>
          <a:bodyPr/>
          <a:lstStyle/>
          <a:p>
            <a:r>
              <a:rPr lang="en-US" dirty="0"/>
              <a:t>FOR LIVE SESSION QUESTION</a:t>
            </a:r>
          </a:p>
        </p:txBody>
      </p:sp>
      <p:sp>
        <p:nvSpPr>
          <p:cNvPr id="3" name="Content Placeholder 2">
            <a:extLst>
              <a:ext uri="{FF2B5EF4-FFF2-40B4-BE49-F238E27FC236}">
                <a16:creationId xmlns:a16="http://schemas.microsoft.com/office/drawing/2014/main" id="{135AAF50-AB58-5446-9D53-8A07B6931FA0}"/>
              </a:ext>
            </a:extLst>
          </p:cNvPr>
          <p:cNvSpPr>
            <a:spLocks noGrp="1"/>
          </p:cNvSpPr>
          <p:nvPr>
            <p:ph idx="1"/>
          </p:nvPr>
        </p:nvSpPr>
        <p:spPr>
          <a:xfrm>
            <a:off x="457200" y="1600201"/>
            <a:ext cx="8229600" cy="1360714"/>
          </a:xfrm>
        </p:spPr>
        <p:txBody>
          <a:bodyPr/>
          <a:lstStyle/>
          <a:p>
            <a:pPr marL="0" indent="0">
              <a:buNone/>
            </a:pPr>
            <a:r>
              <a:rPr lang="en-US" sz="2000" dirty="0"/>
              <a:t>#For the full (multinomial) IRIS data… do a leave one out cross validation with k 1 - 90 and using sepal length and width as predictors.  Make a plot of k (</a:t>
            </a:r>
            <a:r>
              <a:rPr lang="en-US" sz="2000" dirty="0" err="1"/>
              <a:t>xaxis</a:t>
            </a:r>
            <a:r>
              <a:rPr lang="en-US" sz="2000" dirty="0"/>
              <a:t>) versus accuracy.  Use this plot to tune the hyperparameter k.  What do you feel is the best value of k?  </a:t>
            </a:r>
          </a:p>
          <a:p>
            <a:pPr marL="0" indent="0">
              <a:buNone/>
            </a:pPr>
            <a:endParaRPr lang="en-US" dirty="0"/>
          </a:p>
        </p:txBody>
      </p:sp>
      <p:pic>
        <p:nvPicPr>
          <p:cNvPr id="4" name="Picture 3">
            <a:extLst>
              <a:ext uri="{FF2B5EF4-FFF2-40B4-BE49-F238E27FC236}">
                <a16:creationId xmlns:a16="http://schemas.microsoft.com/office/drawing/2014/main" id="{79B6D5C8-9E33-6E43-9BC9-0BB00F787948}"/>
              </a:ext>
            </a:extLst>
          </p:cNvPr>
          <p:cNvPicPr>
            <a:picLocks noChangeAspect="1"/>
          </p:cNvPicPr>
          <p:nvPr/>
        </p:nvPicPr>
        <p:blipFill>
          <a:blip r:embed="rId2"/>
          <a:stretch>
            <a:fillRect/>
          </a:stretch>
        </p:blipFill>
        <p:spPr>
          <a:xfrm>
            <a:off x="5961743" y="2844405"/>
            <a:ext cx="2725057" cy="1783837"/>
          </a:xfrm>
          <a:prstGeom prst="rect">
            <a:avLst/>
          </a:prstGeom>
        </p:spPr>
      </p:pic>
      <p:pic>
        <p:nvPicPr>
          <p:cNvPr id="5" name="Picture 4">
            <a:extLst>
              <a:ext uri="{FF2B5EF4-FFF2-40B4-BE49-F238E27FC236}">
                <a16:creationId xmlns:a16="http://schemas.microsoft.com/office/drawing/2014/main" id="{D381F945-FA6D-FE43-8DCF-91673C3DA9BA}"/>
              </a:ext>
            </a:extLst>
          </p:cNvPr>
          <p:cNvPicPr>
            <a:picLocks noChangeAspect="1"/>
          </p:cNvPicPr>
          <p:nvPr/>
        </p:nvPicPr>
        <p:blipFill>
          <a:blip r:embed="rId3"/>
          <a:stretch>
            <a:fillRect/>
          </a:stretch>
        </p:blipFill>
        <p:spPr>
          <a:xfrm>
            <a:off x="6352721" y="4970746"/>
            <a:ext cx="1943100" cy="901700"/>
          </a:xfrm>
          <a:prstGeom prst="rect">
            <a:avLst/>
          </a:prstGeom>
        </p:spPr>
      </p:pic>
      <p:sp>
        <p:nvSpPr>
          <p:cNvPr id="6" name="Rectangle 5">
            <a:extLst>
              <a:ext uri="{FF2B5EF4-FFF2-40B4-BE49-F238E27FC236}">
                <a16:creationId xmlns:a16="http://schemas.microsoft.com/office/drawing/2014/main" id="{417DBBF2-92FE-324B-A241-7589D832CF0C}"/>
              </a:ext>
            </a:extLst>
          </p:cNvPr>
          <p:cNvSpPr/>
          <p:nvPr/>
        </p:nvSpPr>
        <p:spPr>
          <a:xfrm>
            <a:off x="859971" y="2960915"/>
            <a:ext cx="4397829" cy="3785652"/>
          </a:xfrm>
          <a:prstGeom prst="rect">
            <a:avLst/>
          </a:prstGeom>
        </p:spPr>
        <p:txBody>
          <a:bodyPr wrap="square">
            <a:spAutoFit/>
          </a:bodyPr>
          <a:lstStyle/>
          <a:p>
            <a:r>
              <a:rPr lang="en-US" sz="1000" dirty="0" err="1"/>
              <a:t>set.seed</a:t>
            </a:r>
            <a:r>
              <a:rPr lang="en-US" sz="1000" dirty="0"/>
              <a:t>(1)</a:t>
            </a:r>
          </a:p>
          <a:p>
            <a:r>
              <a:rPr lang="en-US" sz="1000" dirty="0"/>
              <a:t>iterations = 500</a:t>
            </a:r>
          </a:p>
          <a:p>
            <a:r>
              <a:rPr lang="en-US" sz="1000" dirty="0" err="1"/>
              <a:t>numks</a:t>
            </a:r>
            <a:r>
              <a:rPr lang="en-US" sz="1000" dirty="0"/>
              <a:t> = 90</a:t>
            </a:r>
          </a:p>
          <a:p>
            <a:endParaRPr lang="en-US" sz="1000" dirty="0"/>
          </a:p>
          <a:p>
            <a:r>
              <a:rPr lang="en-US" sz="1000" dirty="0" err="1"/>
              <a:t>masterAcc</a:t>
            </a:r>
            <a:r>
              <a:rPr lang="en-US" sz="1000" dirty="0"/>
              <a:t> = matrix(</a:t>
            </a:r>
            <a:r>
              <a:rPr lang="en-US" sz="1000" dirty="0" err="1"/>
              <a:t>nrow</a:t>
            </a:r>
            <a:r>
              <a:rPr lang="en-US" sz="1000" dirty="0"/>
              <a:t> = iterations, </a:t>
            </a:r>
            <a:r>
              <a:rPr lang="en-US" sz="1000" dirty="0" err="1"/>
              <a:t>ncol</a:t>
            </a:r>
            <a:r>
              <a:rPr lang="en-US" sz="1000" dirty="0"/>
              <a:t> = </a:t>
            </a:r>
            <a:r>
              <a:rPr lang="en-US" sz="1000" dirty="0" err="1"/>
              <a:t>numks</a:t>
            </a:r>
            <a:r>
              <a:rPr lang="en-US" sz="1000" dirty="0"/>
              <a:t>)</a:t>
            </a:r>
          </a:p>
          <a:p>
            <a:endParaRPr lang="en-US" sz="1000" dirty="0"/>
          </a:p>
          <a:p>
            <a:r>
              <a:rPr lang="en-US" sz="1000" dirty="0"/>
              <a:t>for(j in 1:iterations)</a:t>
            </a:r>
          </a:p>
          <a:p>
            <a:r>
              <a:rPr lang="en-US" sz="1000" dirty="0"/>
              <a:t>{</a:t>
            </a:r>
          </a:p>
          <a:p>
            <a:r>
              <a:rPr lang="en-US" sz="1000" dirty="0"/>
              <a:t>  </a:t>
            </a:r>
          </a:p>
          <a:p>
            <a:r>
              <a:rPr lang="en-US" sz="1000" dirty="0"/>
              <a:t>  for(</a:t>
            </a:r>
            <a:r>
              <a:rPr lang="en-US" sz="1000" dirty="0" err="1"/>
              <a:t>i</a:t>
            </a:r>
            <a:r>
              <a:rPr lang="en-US" sz="1000" dirty="0"/>
              <a:t> in 1:numks)</a:t>
            </a:r>
          </a:p>
          <a:p>
            <a:r>
              <a:rPr lang="en-US" sz="1000" dirty="0"/>
              <a:t>  {</a:t>
            </a:r>
          </a:p>
          <a:p>
            <a:r>
              <a:rPr lang="en-US" sz="1000" dirty="0"/>
              <a:t>    CM = </a:t>
            </a:r>
            <a:r>
              <a:rPr lang="en-US" sz="1000" dirty="0" err="1"/>
              <a:t>confusionMatrix</a:t>
            </a:r>
            <a:r>
              <a:rPr lang="en-US" sz="1000" dirty="0"/>
              <a:t>(table(iris[,5],</a:t>
            </a:r>
            <a:r>
              <a:rPr lang="en-US" sz="1000" dirty="0" err="1"/>
              <a:t>knn.cv</a:t>
            </a:r>
            <a:r>
              <a:rPr lang="en-US" sz="1000" dirty="0"/>
              <a:t>(iris[,c(1,2)],iris[,5],k = </a:t>
            </a:r>
            <a:r>
              <a:rPr lang="en-US" sz="1000" dirty="0" err="1"/>
              <a:t>i</a:t>
            </a:r>
            <a:r>
              <a:rPr lang="en-US" sz="1000" dirty="0"/>
              <a:t>)))</a:t>
            </a:r>
          </a:p>
          <a:p>
            <a:r>
              <a:rPr lang="en-US" sz="1000" dirty="0"/>
              <a:t>    </a:t>
            </a:r>
            <a:r>
              <a:rPr lang="en-US" sz="1000" dirty="0" err="1"/>
              <a:t>masterAcc</a:t>
            </a:r>
            <a:r>
              <a:rPr lang="en-US" sz="1000" dirty="0"/>
              <a:t>[</a:t>
            </a:r>
            <a:r>
              <a:rPr lang="en-US" sz="1000" dirty="0" err="1"/>
              <a:t>j,i</a:t>
            </a:r>
            <a:r>
              <a:rPr lang="en-US" sz="1000" dirty="0"/>
              <a:t>] = </a:t>
            </a:r>
            <a:r>
              <a:rPr lang="en-US" sz="1000" dirty="0" err="1"/>
              <a:t>CM$overall</a:t>
            </a:r>
            <a:r>
              <a:rPr lang="en-US" sz="1000" dirty="0"/>
              <a:t>[1]</a:t>
            </a:r>
          </a:p>
          <a:p>
            <a:r>
              <a:rPr lang="en-US" sz="1000" dirty="0"/>
              <a:t>    </a:t>
            </a:r>
          </a:p>
          <a:p>
            <a:r>
              <a:rPr lang="en-US" sz="1000" dirty="0"/>
              <a:t>  }</a:t>
            </a:r>
          </a:p>
          <a:p>
            <a:r>
              <a:rPr lang="en-US" sz="1000" dirty="0"/>
              <a:t>  </a:t>
            </a:r>
          </a:p>
          <a:p>
            <a:r>
              <a:rPr lang="en-US" sz="1000" dirty="0"/>
              <a:t>}</a:t>
            </a:r>
          </a:p>
          <a:p>
            <a:endParaRPr lang="en-US" sz="1000" dirty="0"/>
          </a:p>
          <a:p>
            <a:r>
              <a:rPr lang="en-US" sz="1000" dirty="0" err="1"/>
              <a:t>MeanAcc</a:t>
            </a:r>
            <a:r>
              <a:rPr lang="en-US" sz="1000" dirty="0"/>
              <a:t> = </a:t>
            </a:r>
            <a:r>
              <a:rPr lang="en-US" sz="1000" dirty="0" err="1"/>
              <a:t>colMeans</a:t>
            </a:r>
            <a:r>
              <a:rPr lang="en-US" sz="1000" dirty="0"/>
              <a:t>(</a:t>
            </a:r>
            <a:r>
              <a:rPr lang="en-US" sz="1000" dirty="0" err="1"/>
              <a:t>masterAcc</a:t>
            </a:r>
            <a:r>
              <a:rPr lang="en-US" sz="1000" dirty="0"/>
              <a:t>)</a:t>
            </a:r>
          </a:p>
          <a:p>
            <a:endParaRPr lang="en-US" sz="1000" dirty="0"/>
          </a:p>
          <a:p>
            <a:r>
              <a:rPr lang="en-US" sz="1000" dirty="0"/>
              <a:t>plot(</a:t>
            </a:r>
            <a:r>
              <a:rPr lang="en-US" sz="1000" dirty="0" err="1"/>
              <a:t>seq</a:t>
            </a:r>
            <a:r>
              <a:rPr lang="en-US" sz="1000" dirty="0"/>
              <a:t>(1,numks,1),</a:t>
            </a:r>
            <a:r>
              <a:rPr lang="en-US" sz="1000" dirty="0" err="1"/>
              <a:t>MeanAcc</a:t>
            </a:r>
            <a:r>
              <a:rPr lang="en-US" sz="1000" dirty="0"/>
              <a:t>, type = "l")</a:t>
            </a:r>
          </a:p>
          <a:p>
            <a:endParaRPr lang="en-US" sz="1000" dirty="0"/>
          </a:p>
          <a:p>
            <a:r>
              <a:rPr lang="en-US" sz="1000" dirty="0" err="1"/>
              <a:t>which.max</a:t>
            </a:r>
            <a:r>
              <a:rPr lang="en-US" sz="1000" dirty="0"/>
              <a:t>(</a:t>
            </a:r>
            <a:r>
              <a:rPr lang="en-US" sz="1000" dirty="0" err="1"/>
              <a:t>MeanAcc</a:t>
            </a:r>
            <a:r>
              <a:rPr lang="en-US" sz="1000" dirty="0"/>
              <a:t>)</a:t>
            </a:r>
          </a:p>
          <a:p>
            <a:r>
              <a:rPr lang="en-US" sz="1000" dirty="0"/>
              <a:t>max(</a:t>
            </a:r>
            <a:r>
              <a:rPr lang="en-US" sz="1000" dirty="0" err="1"/>
              <a:t>MeanAcc</a:t>
            </a:r>
            <a:r>
              <a:rPr lang="en-US" sz="1000" dirty="0"/>
              <a:t>)</a:t>
            </a:r>
          </a:p>
        </p:txBody>
      </p:sp>
    </p:spTree>
    <p:extLst>
      <p:ext uri="{BB962C8B-B14F-4D97-AF65-F5344CB8AC3E}">
        <p14:creationId xmlns:p14="http://schemas.microsoft.com/office/powerpoint/2010/main" val="700531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427C2-B176-9D49-8CDA-450DB0FA0742}"/>
              </a:ext>
            </a:extLst>
          </p:cNvPr>
          <p:cNvSpPr>
            <a:spLocks noGrp="1"/>
          </p:cNvSpPr>
          <p:nvPr>
            <p:ph type="title"/>
          </p:nvPr>
        </p:nvSpPr>
        <p:spPr>
          <a:xfrm>
            <a:off x="311700" y="882434"/>
            <a:ext cx="8520600" cy="572700"/>
          </a:xfrm>
        </p:spPr>
        <p:txBody>
          <a:bodyPr/>
          <a:lstStyle/>
          <a:p>
            <a:r>
              <a:rPr lang="en-US" sz="2400" b="1" u="sng" dirty="0"/>
              <a:t>K-Nearest Neighbors (k-NN) </a:t>
            </a:r>
            <a:r>
              <a:rPr lang="en-US" sz="2400" b="1" dirty="0"/>
              <a:t>.. </a:t>
            </a:r>
            <a:r>
              <a:rPr lang="en-US" sz="1400" i="1" dirty="0"/>
              <a:t>You are the average of your k closest friends</a:t>
            </a:r>
          </a:p>
        </p:txBody>
      </p:sp>
      <p:sp>
        <p:nvSpPr>
          <p:cNvPr id="3" name="Text Placeholder 2">
            <a:extLst>
              <a:ext uri="{FF2B5EF4-FFF2-40B4-BE49-F238E27FC236}">
                <a16:creationId xmlns:a16="http://schemas.microsoft.com/office/drawing/2014/main" id="{37D38A23-CD52-6F49-919B-42E3D6692E22}"/>
              </a:ext>
            </a:extLst>
          </p:cNvPr>
          <p:cNvSpPr>
            <a:spLocks noGrp="1"/>
          </p:cNvSpPr>
          <p:nvPr>
            <p:ph type="body" idx="1"/>
          </p:nvPr>
        </p:nvSpPr>
        <p:spPr>
          <a:xfrm>
            <a:off x="170481" y="1468712"/>
            <a:ext cx="8803039" cy="4014061"/>
          </a:xfrm>
        </p:spPr>
        <p:txBody>
          <a:bodyPr/>
          <a:lstStyle/>
          <a:p>
            <a:r>
              <a:rPr lang="en-US" sz="2000" b="1" dirty="0"/>
              <a:t>Non-parametric: </a:t>
            </a:r>
            <a:r>
              <a:rPr lang="en-US" sz="2000" dirty="0"/>
              <a:t>no speculation about the model function f before training the model (its determined from data)</a:t>
            </a:r>
          </a:p>
          <a:p>
            <a:r>
              <a:rPr lang="en-US" sz="2000" b="1" dirty="0"/>
              <a:t>Lazy “instance based” learner: </a:t>
            </a:r>
            <a:r>
              <a:rPr lang="en-US" sz="2000" dirty="0"/>
              <a:t>no training required but may take more time predicting. </a:t>
            </a:r>
          </a:p>
          <a:p>
            <a:r>
              <a:rPr lang="en-US" sz="2000" b="1" dirty="0"/>
              <a:t>Intuition</a:t>
            </a:r>
            <a:r>
              <a:rPr lang="en-US" sz="2000" dirty="0"/>
              <a:t>: consider the </a:t>
            </a:r>
            <a:r>
              <a:rPr lang="en-US" sz="2000" b="1" i="1" dirty="0"/>
              <a:t>most similar </a:t>
            </a:r>
            <a:r>
              <a:rPr lang="en-US" sz="2000" dirty="0"/>
              <a:t>items in terms of attributes, and give the unlabeled item the majority vote label. (in case of a tie, randomly select from top labels).</a:t>
            </a:r>
          </a:p>
          <a:p>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id="{A65AD353-CE81-F14A-A5BF-D0F8BAA38FF2}"/>
              </a:ext>
            </a:extLst>
          </p:cNvPr>
          <p:cNvPicPr>
            <a:picLocks noChangeAspect="1"/>
          </p:cNvPicPr>
          <p:nvPr/>
        </p:nvPicPr>
        <p:blipFill>
          <a:blip r:embed="rId2"/>
          <a:stretch>
            <a:fillRect/>
          </a:stretch>
        </p:blipFill>
        <p:spPr>
          <a:xfrm>
            <a:off x="2738401" y="3907595"/>
            <a:ext cx="3202323" cy="2508788"/>
          </a:xfrm>
          <a:prstGeom prst="rect">
            <a:avLst/>
          </a:prstGeom>
        </p:spPr>
      </p:pic>
      <p:sp>
        <p:nvSpPr>
          <p:cNvPr id="4" name="Rectangle 3">
            <a:extLst>
              <a:ext uri="{FF2B5EF4-FFF2-40B4-BE49-F238E27FC236}">
                <a16:creationId xmlns:a16="http://schemas.microsoft.com/office/drawing/2014/main" id="{C19A564D-F20A-5E45-B162-BBBA93FD09F2}"/>
              </a:ext>
            </a:extLst>
          </p:cNvPr>
          <p:cNvSpPr/>
          <p:nvPr/>
        </p:nvSpPr>
        <p:spPr>
          <a:xfrm>
            <a:off x="5634143" y="6076534"/>
            <a:ext cx="3339376" cy="261610"/>
          </a:xfrm>
          <a:prstGeom prst="rect">
            <a:avLst/>
          </a:prstGeom>
        </p:spPr>
        <p:txBody>
          <a:bodyPr wrap="none">
            <a:spAutoFit/>
          </a:bodyPr>
          <a:lstStyle/>
          <a:p>
            <a:r>
              <a:rPr lang="en-US" sz="1100" dirty="0"/>
              <a:t>https://</a:t>
            </a:r>
            <a:r>
              <a:rPr lang="en-US" sz="1100" dirty="0" err="1"/>
              <a:t>www.youtube.com</a:t>
            </a:r>
            <a:r>
              <a:rPr lang="en-US" sz="1100" dirty="0"/>
              <a:t>/</a:t>
            </a:r>
            <a:r>
              <a:rPr lang="en-US" sz="1100" dirty="0" err="1"/>
              <a:t>watch?v</a:t>
            </a:r>
            <a:r>
              <a:rPr lang="en-US" sz="1100" dirty="0"/>
              <a:t>=</a:t>
            </a:r>
            <a:r>
              <a:rPr lang="en-US" sz="1100" dirty="0" err="1"/>
              <a:t>MDniRwXizWo</a:t>
            </a:r>
            <a:endParaRPr lang="en-US" sz="1100" dirty="0"/>
          </a:p>
        </p:txBody>
      </p:sp>
      <p:pic>
        <p:nvPicPr>
          <p:cNvPr id="6" name="Picture 5">
            <a:extLst>
              <a:ext uri="{FF2B5EF4-FFF2-40B4-BE49-F238E27FC236}">
                <a16:creationId xmlns:a16="http://schemas.microsoft.com/office/drawing/2014/main" id="{BB3BEAFF-ABE4-064C-B389-5322A304027E}"/>
              </a:ext>
            </a:extLst>
          </p:cNvPr>
          <p:cNvPicPr>
            <a:picLocks noChangeAspect="1"/>
          </p:cNvPicPr>
          <p:nvPr/>
        </p:nvPicPr>
        <p:blipFill>
          <a:blip r:embed="rId3"/>
          <a:stretch>
            <a:fillRect/>
          </a:stretch>
        </p:blipFill>
        <p:spPr>
          <a:xfrm>
            <a:off x="6510081" y="5103767"/>
            <a:ext cx="1587500" cy="889000"/>
          </a:xfrm>
          <a:prstGeom prst="rect">
            <a:avLst/>
          </a:prstGeom>
        </p:spPr>
      </p:pic>
      <p:cxnSp>
        <p:nvCxnSpPr>
          <p:cNvPr id="8" name="Straight Arrow Connector 7">
            <a:extLst>
              <a:ext uri="{FF2B5EF4-FFF2-40B4-BE49-F238E27FC236}">
                <a16:creationId xmlns:a16="http://schemas.microsoft.com/office/drawing/2014/main" id="{61E129AA-2683-8E47-B9D2-D2C0DBED28AD}"/>
              </a:ext>
            </a:extLst>
          </p:cNvPr>
          <p:cNvCxnSpPr>
            <a:cxnSpLocks/>
          </p:cNvCxnSpPr>
          <p:nvPr/>
        </p:nvCxnSpPr>
        <p:spPr>
          <a:xfrm>
            <a:off x="8174962" y="4687308"/>
            <a:ext cx="210047" cy="12622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6E1797C-33EB-F74B-B862-73DD681EEC78}"/>
              </a:ext>
            </a:extLst>
          </p:cNvPr>
          <p:cNvSpPr txBox="1"/>
          <p:nvPr/>
        </p:nvSpPr>
        <p:spPr>
          <a:xfrm>
            <a:off x="6018105" y="4335802"/>
            <a:ext cx="2571452" cy="646331"/>
          </a:xfrm>
          <a:prstGeom prst="rect">
            <a:avLst/>
          </a:prstGeom>
          <a:noFill/>
        </p:spPr>
        <p:txBody>
          <a:bodyPr wrap="square" rtlCol="0">
            <a:spAutoFit/>
          </a:bodyPr>
          <a:lstStyle/>
          <a:p>
            <a:r>
              <a:rPr lang="en-US" dirty="0"/>
              <a:t>Check out this great video on KNN!</a:t>
            </a:r>
          </a:p>
        </p:txBody>
      </p:sp>
    </p:spTree>
    <p:extLst>
      <p:ext uri="{BB962C8B-B14F-4D97-AF65-F5344CB8AC3E}">
        <p14:creationId xmlns:p14="http://schemas.microsoft.com/office/powerpoint/2010/main" val="3382293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D6EB6-2B1E-A34D-84DB-B071D22DB556}"/>
              </a:ext>
            </a:extLst>
          </p:cNvPr>
          <p:cNvSpPr>
            <a:spLocks noGrp="1"/>
          </p:cNvSpPr>
          <p:nvPr>
            <p:ph type="title"/>
          </p:nvPr>
        </p:nvSpPr>
        <p:spPr>
          <a:xfrm>
            <a:off x="311700" y="663925"/>
            <a:ext cx="8520600" cy="572700"/>
          </a:xfrm>
        </p:spPr>
        <p:txBody>
          <a:bodyPr/>
          <a:lstStyle/>
          <a:p>
            <a:r>
              <a:rPr lang="en-US" b="1" u="sng" dirty="0"/>
              <a:t>K-NN algorithm</a:t>
            </a:r>
          </a:p>
        </p:txBody>
      </p:sp>
      <p:sp>
        <p:nvSpPr>
          <p:cNvPr id="3" name="Text Placeholder 2">
            <a:extLst>
              <a:ext uri="{FF2B5EF4-FFF2-40B4-BE49-F238E27FC236}">
                <a16:creationId xmlns:a16="http://schemas.microsoft.com/office/drawing/2014/main" id="{39780527-8122-C44B-A68D-899FF262AEF5}"/>
              </a:ext>
            </a:extLst>
          </p:cNvPr>
          <p:cNvSpPr>
            <a:spLocks noGrp="1"/>
          </p:cNvSpPr>
          <p:nvPr>
            <p:ph type="body" idx="1"/>
          </p:nvPr>
        </p:nvSpPr>
        <p:spPr>
          <a:xfrm>
            <a:off x="311700" y="1639914"/>
            <a:ext cx="8520600" cy="4114800"/>
          </a:xfrm>
        </p:spPr>
        <p:txBody>
          <a:bodyPr/>
          <a:lstStyle/>
          <a:p>
            <a:r>
              <a:rPr lang="en-US" sz="2400" dirty="0"/>
              <a:t>How to define similarity or closeness?</a:t>
            </a:r>
          </a:p>
          <a:p>
            <a:r>
              <a:rPr lang="en-US" sz="2400" dirty="0"/>
              <a:t>***</a:t>
            </a:r>
            <a:r>
              <a:rPr lang="en-US" sz="2400" b="1" dirty="0"/>
              <a:t>Standardization</a:t>
            </a:r>
            <a:r>
              <a:rPr lang="en-US" sz="2400" dirty="0"/>
              <a:t>: scale of attributes matters (e.g., age vs income --&gt; income would dominate due its size)</a:t>
            </a:r>
          </a:p>
          <a:p>
            <a:endParaRPr lang="en-US" sz="2400" dirty="0"/>
          </a:p>
          <a:p>
            <a:r>
              <a:rPr lang="en-US" sz="2400" dirty="0"/>
              <a:t>Various measures exist such as:</a:t>
            </a:r>
          </a:p>
          <a:p>
            <a:pPr marL="114300" indent="0">
              <a:buNone/>
            </a:pPr>
            <a:r>
              <a:rPr lang="en-US" sz="2400" dirty="0"/>
              <a:t>	</a:t>
            </a:r>
            <a:r>
              <a:rPr lang="en-US" sz="2400" b="1" dirty="0"/>
              <a:t>Euclidean distance: </a:t>
            </a:r>
            <a:r>
              <a:rPr lang="en-US" sz="2400" dirty="0"/>
              <a:t>for variables on the same scale</a:t>
            </a:r>
          </a:p>
          <a:p>
            <a:pPr marL="114300" indent="0">
              <a:buNone/>
            </a:pPr>
            <a:r>
              <a:rPr lang="en-US" sz="2400" dirty="0"/>
              <a:t>	</a:t>
            </a:r>
            <a:r>
              <a:rPr lang="en-US" sz="2400" b="1" dirty="0"/>
              <a:t>Cosine distance</a:t>
            </a:r>
            <a:r>
              <a:rPr lang="en-US" sz="2400" dirty="0"/>
              <a:t>	</a:t>
            </a:r>
          </a:p>
          <a:p>
            <a:pPr marL="114300" indent="0">
              <a:buNone/>
            </a:pPr>
            <a:r>
              <a:rPr lang="en-US" sz="2400" b="1" dirty="0"/>
              <a:t>	Jaccard similarity</a:t>
            </a:r>
          </a:p>
          <a:p>
            <a:pPr marL="114300" indent="0">
              <a:buNone/>
            </a:pPr>
            <a:r>
              <a:rPr lang="en-US" sz="2400" b="1" dirty="0"/>
              <a:t>	</a:t>
            </a:r>
            <a:r>
              <a:rPr lang="en-US" sz="2400" b="1" dirty="0" err="1"/>
              <a:t>Mahalanobis</a:t>
            </a:r>
            <a:r>
              <a:rPr lang="en-US" sz="2400" b="1" dirty="0"/>
              <a:t> Distance</a:t>
            </a:r>
          </a:p>
          <a:p>
            <a:pPr marL="114300" indent="0">
              <a:buNone/>
            </a:pPr>
            <a:r>
              <a:rPr lang="en-US" sz="2400" b="1" dirty="0"/>
              <a:t>	Hamming Distance</a:t>
            </a:r>
          </a:p>
          <a:p>
            <a:pPr marL="114300" indent="0">
              <a:buNone/>
            </a:pPr>
            <a:r>
              <a:rPr lang="en-US" sz="2400" b="1" dirty="0"/>
              <a:t>	Many others…</a:t>
            </a:r>
            <a:endParaRPr lang="en-US" sz="2400" dirty="0"/>
          </a:p>
          <a:p>
            <a:endParaRPr lang="en-US" dirty="0"/>
          </a:p>
        </p:txBody>
      </p:sp>
    </p:spTree>
    <p:extLst>
      <p:ext uri="{BB962C8B-B14F-4D97-AF65-F5344CB8AC3E}">
        <p14:creationId xmlns:p14="http://schemas.microsoft.com/office/powerpoint/2010/main" val="3328842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dirty="0"/>
              <a:t>For Live Session: Part 1 (3-5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0" y="2185477"/>
            <a:ext cx="9144000" cy="3666881"/>
          </a:xfrm>
        </p:spPr>
        <p:txBody>
          <a:bodyPr>
            <a:normAutofit fontScale="92500" lnSpcReduction="20000"/>
          </a:bodyPr>
          <a:lstStyle/>
          <a:p>
            <a:r>
              <a:rPr lang="en-US" sz="1400" b="1" dirty="0"/>
              <a:t>Download the training set: </a:t>
            </a:r>
            <a:r>
              <a:rPr lang="en-US" sz="1400" dirty="0"/>
              <a:t>Connect to the </a:t>
            </a:r>
            <a:r>
              <a:rPr lang="en-US" sz="1400" dirty="0" err="1"/>
              <a:t>opendatasoft</a:t>
            </a:r>
            <a:r>
              <a:rPr lang="en-US" sz="1400" dirty="0"/>
              <a:t> website and download the random sample of 891 Titanic Passengers.  This is the training set.   The data come in JSON form format and you can use this URL to access the data:</a:t>
            </a:r>
          </a:p>
          <a:p>
            <a:pPr marL="0" indent="0">
              <a:buNone/>
            </a:pPr>
            <a:r>
              <a:rPr lang="en-US" sz="1400" dirty="0">
                <a:hlinkClick r:id="rId2"/>
              </a:rPr>
              <a:t>https://public.opendatasoft.com/api/records/1.0/search/?dataset=titanic-passengers&amp;rows=2000&amp;facet=survived&amp;facet=pclass&amp;facet=sex&amp;facet=age&amp;facet=embarked</a:t>
            </a:r>
            <a:endParaRPr lang="en-US" sz="1400" dirty="0"/>
          </a:p>
          <a:p>
            <a:pPr marL="0" indent="0">
              <a:buNone/>
            </a:pPr>
            <a:r>
              <a:rPr lang="en-US" sz="1400" dirty="0"/>
              <a:t>Hint: This is not trivial. I recommend that you use the </a:t>
            </a:r>
            <a:r>
              <a:rPr lang="en-US" sz="1400" dirty="0" err="1"/>
              <a:t>jsonlite</a:t>
            </a:r>
            <a:r>
              <a:rPr lang="en-US" sz="1400" dirty="0"/>
              <a:t> package (</a:t>
            </a:r>
            <a:r>
              <a:rPr lang="en-US" sz="1400" dirty="0" err="1"/>
              <a:t>fromJSON</a:t>
            </a:r>
            <a:r>
              <a:rPr lang="en-US" sz="1400" dirty="0"/>
              <a:t>()) and </a:t>
            </a:r>
            <a:r>
              <a:rPr lang="en-US" sz="1400" dirty="0" err="1"/>
              <a:t>RCurl</a:t>
            </a:r>
            <a:r>
              <a:rPr lang="en-US" sz="1400" dirty="0"/>
              <a:t> package (</a:t>
            </a:r>
            <a:r>
              <a:rPr lang="en-US" sz="1400" dirty="0" err="1"/>
              <a:t>getURL</a:t>
            </a:r>
            <a:r>
              <a:rPr lang="en-US" sz="1400" dirty="0"/>
              <a:t>()) to access the data. (We covered this in Unit 4).  </a:t>
            </a:r>
          </a:p>
          <a:p>
            <a:r>
              <a:rPr lang="en-US" sz="1400" dirty="0"/>
              <a:t>Try your best to access the data using the URL.  You may also find the data (</a:t>
            </a:r>
            <a:r>
              <a:rPr lang="en-US" sz="1400" dirty="0" err="1"/>
              <a:t>titanic_train.csv</a:t>
            </a:r>
            <a:r>
              <a:rPr lang="en-US" sz="1400" dirty="0"/>
              <a:t>) on </a:t>
            </a:r>
            <a:r>
              <a:rPr lang="en-US" sz="1400" dirty="0" err="1"/>
              <a:t>github</a:t>
            </a:r>
            <a:r>
              <a:rPr lang="en-US" sz="1400" dirty="0"/>
              <a:t>.  We will go over this data ingestion in live session. </a:t>
            </a:r>
          </a:p>
          <a:p>
            <a:r>
              <a:rPr lang="en-US" sz="1400" dirty="0"/>
              <a:t>Use KNN to classify those who survived and died based on Age and class.</a:t>
            </a:r>
          </a:p>
          <a:p>
            <a:r>
              <a:rPr lang="en-US" sz="1400" dirty="0"/>
              <a:t>Use your age and predict your survival based on each of the ticket classes.  </a:t>
            </a:r>
          </a:p>
          <a:p>
            <a:r>
              <a:rPr lang="en-US" sz="1400" dirty="0"/>
              <a:t>Use your model to classify the 418 randomly selected passengers in the test set (</a:t>
            </a:r>
            <a:r>
              <a:rPr lang="en-US" sz="1400" dirty="0" err="1"/>
              <a:t>titanic_test.csv</a:t>
            </a:r>
            <a:r>
              <a:rPr lang="en-US" sz="1400" dirty="0"/>
              <a:t>) on </a:t>
            </a:r>
            <a:r>
              <a:rPr lang="en-US" sz="1400" dirty="0" err="1"/>
              <a:t>github</a:t>
            </a:r>
            <a:r>
              <a:rPr lang="en-US" sz="1400" dirty="0"/>
              <a:t>.    </a:t>
            </a:r>
          </a:p>
          <a:p>
            <a:r>
              <a:rPr lang="en-US" sz="1400" dirty="0"/>
              <a:t>Create a confusion matrix and calculate the accuracy, misclassification rate, sensitivity and specificity.   Be prepared to explain these statistics. (It is ok if you have questions here… we will answer them in live session … just do your best in the time allotted.)  </a:t>
            </a:r>
          </a:p>
          <a:p>
            <a:r>
              <a:rPr lang="en-US" sz="1400" dirty="0"/>
              <a:t>Make a PowerPoint to present in Live Session </a:t>
            </a:r>
          </a:p>
          <a:p>
            <a:r>
              <a:rPr lang="en-US" sz="1400" dirty="0"/>
              <a:t>BONUS: Create separate models for males and females and compare the resulting classification statistics after using the models to classify those in the test set.  </a:t>
            </a:r>
          </a:p>
          <a:p>
            <a:pPr marL="0" indent="0">
              <a:buNone/>
            </a:pPr>
            <a:endParaRPr lang="en-US" sz="2000" dirty="0"/>
          </a:p>
        </p:txBody>
      </p:sp>
      <p:pic>
        <p:nvPicPr>
          <p:cNvPr id="4" name="Picture 3">
            <a:extLst>
              <a:ext uri="{FF2B5EF4-FFF2-40B4-BE49-F238E27FC236}">
                <a16:creationId xmlns:a16="http://schemas.microsoft.com/office/drawing/2014/main" id="{01B373B8-5FD6-FB42-AF5A-0BA769191C3E}"/>
              </a:ext>
            </a:extLst>
          </p:cNvPr>
          <p:cNvPicPr>
            <a:picLocks noChangeAspect="1"/>
          </p:cNvPicPr>
          <p:nvPr/>
        </p:nvPicPr>
        <p:blipFill>
          <a:blip r:embed="rId3"/>
          <a:stretch>
            <a:fillRect/>
          </a:stretch>
        </p:blipFill>
        <p:spPr>
          <a:xfrm>
            <a:off x="3175672" y="1371600"/>
            <a:ext cx="2803098" cy="813877"/>
          </a:xfrm>
          <a:prstGeom prst="rect">
            <a:avLst/>
          </a:prstGeom>
        </p:spPr>
      </p:pic>
    </p:spTree>
    <p:extLst>
      <p:ext uri="{BB962C8B-B14F-4D97-AF65-F5344CB8AC3E}">
        <p14:creationId xmlns:p14="http://schemas.microsoft.com/office/powerpoint/2010/main" val="24424288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8B2A962-2DF7-B641-8B35-5E896AAA22CC}"/>
              </a:ext>
            </a:extLst>
          </p:cNvPr>
          <p:cNvSpPr>
            <a:spLocks noGrp="1"/>
          </p:cNvSpPr>
          <p:nvPr>
            <p:ph type="body" idx="1"/>
          </p:nvPr>
        </p:nvSpPr>
        <p:spPr>
          <a:xfrm>
            <a:off x="311700" y="1136219"/>
            <a:ext cx="8925290" cy="4289906"/>
          </a:xfrm>
        </p:spPr>
        <p:txBody>
          <a:bodyPr/>
          <a:lstStyle/>
          <a:p>
            <a:pPr marL="114300" indent="0">
              <a:buNone/>
            </a:pPr>
            <a:endParaRPr lang="en-US" sz="2000" dirty="0"/>
          </a:p>
          <a:p>
            <a:r>
              <a:rPr lang="en-US" sz="2000" dirty="0"/>
              <a:t>How many neighbors to look at? --&gt; </a:t>
            </a:r>
            <a:r>
              <a:rPr lang="en-US" sz="2000" b="1" dirty="0"/>
              <a:t>the value “k”</a:t>
            </a:r>
          </a:p>
          <a:p>
            <a:r>
              <a:rPr lang="en-US" sz="2000" dirty="0"/>
              <a:t>Typically  k = square-root of n (number of instances)</a:t>
            </a:r>
          </a:p>
          <a:p>
            <a:r>
              <a:rPr lang="en-US" sz="2000" dirty="0"/>
              <a:t>Use </a:t>
            </a:r>
            <a:r>
              <a:rPr lang="en-US" sz="2000" b="1" dirty="0"/>
              <a:t>cross-validation</a:t>
            </a:r>
            <a:r>
              <a:rPr lang="en-US" sz="2000" dirty="0"/>
              <a:t> to tune the value of k:</a:t>
            </a:r>
          </a:p>
          <a:p>
            <a:pPr marL="114300" indent="0">
              <a:buNone/>
            </a:pPr>
            <a:r>
              <a:rPr lang="en-US" sz="2000" dirty="0"/>
              <a:t> 	</a:t>
            </a:r>
            <a:r>
              <a:rPr lang="en-US" sz="2000" dirty="0" err="1"/>
              <a:t>i</a:t>
            </a:r>
            <a:r>
              <a:rPr lang="en-US" sz="2000" dirty="0"/>
              <a:t>) Split training data into n folds or segments</a:t>
            </a:r>
          </a:p>
          <a:p>
            <a:pPr marL="114300" indent="0">
              <a:buNone/>
            </a:pPr>
            <a:r>
              <a:rPr lang="en-US" sz="2000" dirty="0"/>
              <a:t>	ii) Training on n-1 folds and test on hold-out fold</a:t>
            </a:r>
          </a:p>
          <a:p>
            <a:pPr marL="114300" indent="0">
              <a:buNone/>
            </a:pPr>
            <a:r>
              <a:rPr lang="en-US" sz="2000" dirty="0"/>
              <a:t>	iii) Pick whichever k that gives the lowest error across all iterations</a:t>
            </a:r>
          </a:p>
          <a:p>
            <a:pPr marL="114300" indent="0">
              <a:buNone/>
            </a:pPr>
            <a:endParaRPr lang="en-US" dirty="0"/>
          </a:p>
          <a:p>
            <a:endParaRPr lang="en-US" dirty="0"/>
          </a:p>
        </p:txBody>
      </p:sp>
    </p:spTree>
    <p:extLst>
      <p:ext uri="{BB962C8B-B14F-4D97-AF65-F5344CB8AC3E}">
        <p14:creationId xmlns:p14="http://schemas.microsoft.com/office/powerpoint/2010/main" val="14189857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E006727-F641-7C40-9AC4-909C87F11203}"/>
              </a:ext>
            </a:extLst>
          </p:cNvPr>
          <p:cNvSpPr>
            <a:spLocks noGrp="1"/>
          </p:cNvSpPr>
          <p:nvPr>
            <p:ph type="body" idx="1"/>
          </p:nvPr>
        </p:nvSpPr>
        <p:spPr>
          <a:xfrm>
            <a:off x="311700" y="733465"/>
            <a:ext cx="8520600" cy="4336400"/>
          </a:xfrm>
        </p:spPr>
        <p:txBody>
          <a:bodyPr/>
          <a:lstStyle/>
          <a:p>
            <a:r>
              <a:rPr lang="en-US" sz="2800" dirty="0"/>
              <a:t>High values of k prevent </a:t>
            </a:r>
            <a:r>
              <a:rPr lang="en-US" sz="2800" b="1" dirty="0"/>
              <a:t>overfitting</a:t>
            </a:r>
            <a:r>
              <a:rPr lang="en-US" sz="2800" dirty="0"/>
              <a:t> but if the value is too high it can be biased </a:t>
            </a:r>
          </a:p>
          <a:p>
            <a:pPr marL="114300" indent="0">
              <a:buNone/>
            </a:pPr>
            <a:endParaRPr lang="en-US" sz="2800" dirty="0"/>
          </a:p>
          <a:p>
            <a:r>
              <a:rPr lang="en-US" sz="2800" dirty="0"/>
              <a:t>E.g., k = N, all test data would be classified as the mean/mode of training data</a:t>
            </a:r>
          </a:p>
          <a:p>
            <a:pPr marL="114300" indent="0">
              <a:buNone/>
            </a:pPr>
            <a:endParaRPr lang="en-US" sz="2800" dirty="0"/>
          </a:p>
          <a:p>
            <a:r>
              <a:rPr lang="en-US" sz="2800" dirty="0" err="1"/>
              <a:t>kNN</a:t>
            </a:r>
            <a:r>
              <a:rPr lang="en-US" sz="2800" dirty="0"/>
              <a:t> modeling assumptions:</a:t>
            </a:r>
          </a:p>
          <a:p>
            <a:pPr lvl="1"/>
            <a:r>
              <a:rPr lang="en-US" sz="1600" dirty="0" err="1"/>
              <a:t>i</a:t>
            </a:r>
            <a:r>
              <a:rPr lang="en-US" sz="1600" dirty="0"/>
              <a:t>) Data is in a feature space where notion of ‘distance’ makes sense</a:t>
            </a:r>
          </a:p>
          <a:p>
            <a:pPr lvl="1"/>
            <a:r>
              <a:rPr lang="en-US" sz="1600" dirty="0"/>
              <a:t>ii) Training data is classified into two or more classes</a:t>
            </a:r>
          </a:p>
          <a:p>
            <a:pPr lvl="1"/>
            <a:r>
              <a:rPr lang="en-US" sz="1600" dirty="0"/>
              <a:t>iii) Need to choose the value of k = number of neighbors</a:t>
            </a:r>
          </a:p>
          <a:p>
            <a:pPr lvl="1"/>
            <a:r>
              <a:rPr lang="en-US" sz="1600" dirty="0"/>
              <a:t>iv) Observed features and labels are somehow related</a:t>
            </a:r>
          </a:p>
          <a:p>
            <a:endParaRPr lang="en-US" sz="2800" dirty="0"/>
          </a:p>
        </p:txBody>
      </p:sp>
    </p:spTree>
    <p:extLst>
      <p:ext uri="{BB962C8B-B14F-4D97-AF65-F5344CB8AC3E}">
        <p14:creationId xmlns:p14="http://schemas.microsoft.com/office/powerpoint/2010/main" val="42505477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86089-E094-6142-B1CB-21596AD19EB3}"/>
              </a:ext>
            </a:extLst>
          </p:cNvPr>
          <p:cNvSpPr>
            <a:spLocks noGrp="1"/>
          </p:cNvSpPr>
          <p:nvPr>
            <p:ph type="title"/>
          </p:nvPr>
        </p:nvSpPr>
        <p:spPr>
          <a:xfrm>
            <a:off x="136542" y="428781"/>
            <a:ext cx="7407260" cy="572700"/>
          </a:xfrm>
        </p:spPr>
        <p:txBody>
          <a:bodyPr/>
          <a:lstStyle/>
          <a:p>
            <a:r>
              <a:rPr lang="en-US" dirty="0"/>
              <a:t>Classification Metrics</a:t>
            </a:r>
          </a:p>
        </p:txBody>
      </p:sp>
      <p:pic>
        <p:nvPicPr>
          <p:cNvPr id="4" name="Picture 3">
            <a:extLst>
              <a:ext uri="{FF2B5EF4-FFF2-40B4-BE49-F238E27FC236}">
                <a16:creationId xmlns:a16="http://schemas.microsoft.com/office/drawing/2014/main" id="{92A1F90F-4976-0344-88B2-1469DB906ABA}"/>
              </a:ext>
            </a:extLst>
          </p:cNvPr>
          <p:cNvPicPr>
            <a:picLocks noChangeAspect="1"/>
          </p:cNvPicPr>
          <p:nvPr/>
        </p:nvPicPr>
        <p:blipFill>
          <a:blip r:embed="rId2"/>
          <a:stretch>
            <a:fillRect/>
          </a:stretch>
        </p:blipFill>
        <p:spPr>
          <a:xfrm>
            <a:off x="2858662" y="1328732"/>
            <a:ext cx="6135682" cy="4630704"/>
          </a:xfrm>
          <a:prstGeom prst="rect">
            <a:avLst/>
          </a:prstGeom>
        </p:spPr>
      </p:pic>
      <p:sp>
        <p:nvSpPr>
          <p:cNvPr id="5" name="TextBox 4">
            <a:extLst>
              <a:ext uri="{FF2B5EF4-FFF2-40B4-BE49-F238E27FC236}">
                <a16:creationId xmlns:a16="http://schemas.microsoft.com/office/drawing/2014/main" id="{EE6E17AB-07A2-9642-A592-2CE3AD8FD3F1}"/>
              </a:ext>
            </a:extLst>
          </p:cNvPr>
          <p:cNvSpPr txBox="1"/>
          <p:nvPr/>
        </p:nvSpPr>
        <p:spPr>
          <a:xfrm>
            <a:off x="195919" y="5697826"/>
            <a:ext cx="3258814" cy="261610"/>
          </a:xfrm>
          <a:prstGeom prst="rect">
            <a:avLst/>
          </a:prstGeom>
          <a:noFill/>
        </p:spPr>
        <p:txBody>
          <a:bodyPr wrap="square" rtlCol="0">
            <a:spAutoFit/>
          </a:bodyPr>
          <a:lstStyle/>
          <a:p>
            <a:r>
              <a:rPr lang="en-US" sz="1100" dirty="0"/>
              <a:t>* Note: from R Documentation for caret package. </a:t>
            </a:r>
          </a:p>
        </p:txBody>
      </p:sp>
      <p:sp>
        <p:nvSpPr>
          <p:cNvPr id="6" name="TextBox 5">
            <a:extLst>
              <a:ext uri="{FF2B5EF4-FFF2-40B4-BE49-F238E27FC236}">
                <a16:creationId xmlns:a16="http://schemas.microsoft.com/office/drawing/2014/main" id="{10041439-E2AE-1D4C-8E9F-0709847E4EDF}"/>
              </a:ext>
            </a:extLst>
          </p:cNvPr>
          <p:cNvSpPr txBox="1"/>
          <p:nvPr/>
        </p:nvSpPr>
        <p:spPr>
          <a:xfrm>
            <a:off x="5285814" y="2378673"/>
            <a:ext cx="3258814" cy="261610"/>
          </a:xfrm>
          <a:prstGeom prst="rect">
            <a:avLst/>
          </a:prstGeom>
          <a:noFill/>
        </p:spPr>
        <p:txBody>
          <a:bodyPr wrap="square" rtlCol="0">
            <a:spAutoFit/>
          </a:bodyPr>
          <a:lstStyle/>
          <a:p>
            <a:r>
              <a:rPr lang="en-US" sz="1100" i="1" dirty="0"/>
              <a:t>Accuracy = (A+D) / (A + B + C + D)</a:t>
            </a:r>
          </a:p>
        </p:txBody>
      </p:sp>
    </p:spTree>
    <p:extLst>
      <p:ext uri="{BB962C8B-B14F-4D97-AF65-F5344CB8AC3E}">
        <p14:creationId xmlns:p14="http://schemas.microsoft.com/office/powerpoint/2010/main" val="10211390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C6E1DBB-14D1-4F45-BE9D-390878952BB0}"/>
              </a:ext>
            </a:extLst>
          </p:cNvPr>
          <p:cNvSpPr>
            <a:spLocks noGrp="1"/>
          </p:cNvSpPr>
          <p:nvPr>
            <p:ph type="body" idx="1"/>
          </p:nvPr>
        </p:nvSpPr>
        <p:spPr>
          <a:xfrm>
            <a:off x="311700" y="827461"/>
            <a:ext cx="8520600" cy="4289906"/>
          </a:xfrm>
        </p:spPr>
        <p:txBody>
          <a:bodyPr/>
          <a:lstStyle/>
          <a:p>
            <a:r>
              <a:rPr lang="en-US" sz="2400" b="1" u="sng" dirty="0" err="1"/>
              <a:t>kNN</a:t>
            </a:r>
            <a:r>
              <a:rPr lang="en-US" sz="2400" b="1" u="sng" dirty="0"/>
              <a:t> application areas:</a:t>
            </a:r>
          </a:p>
          <a:p>
            <a:endParaRPr lang="en-US" sz="2400" dirty="0"/>
          </a:p>
          <a:p>
            <a:r>
              <a:rPr lang="en-US" sz="2400" dirty="0"/>
              <a:t>Impute missing training data</a:t>
            </a:r>
          </a:p>
          <a:p>
            <a:endParaRPr lang="en-US" sz="2400" dirty="0"/>
          </a:p>
          <a:p>
            <a:r>
              <a:rPr lang="en-US" sz="2400" dirty="0"/>
              <a:t>Fraud detection (adapt fast to new data points)</a:t>
            </a:r>
          </a:p>
          <a:p>
            <a:endParaRPr lang="en-US" sz="2400" dirty="0"/>
          </a:p>
          <a:p>
            <a:r>
              <a:rPr lang="en-US" sz="2400" dirty="0"/>
              <a:t>“Similar search”: semantically similar documents or search items</a:t>
            </a:r>
          </a:p>
          <a:p>
            <a:endParaRPr lang="en-US" sz="2400" dirty="0"/>
          </a:p>
          <a:p>
            <a:r>
              <a:rPr lang="en-US" sz="2400" dirty="0"/>
              <a:t>A component in a more complex ensemble classification architecture</a:t>
            </a:r>
          </a:p>
          <a:p>
            <a:endParaRPr lang="en-US" sz="2400" dirty="0"/>
          </a:p>
          <a:p>
            <a:r>
              <a:rPr lang="en-US" sz="2400" dirty="0"/>
              <a:t>Can be used with categorical and continuous response variables (KNN Regression: Unit 10!).</a:t>
            </a:r>
          </a:p>
        </p:txBody>
      </p:sp>
    </p:spTree>
    <p:extLst>
      <p:ext uri="{BB962C8B-B14F-4D97-AF65-F5344CB8AC3E}">
        <p14:creationId xmlns:p14="http://schemas.microsoft.com/office/powerpoint/2010/main" val="1936447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dirty="0"/>
              <a:t>For Live Session: Part 1 (3-5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0" y="1163013"/>
            <a:ext cx="9144000" cy="2394836"/>
          </a:xfrm>
        </p:spPr>
        <p:txBody>
          <a:bodyPr>
            <a:normAutofit/>
          </a:bodyPr>
          <a:lstStyle/>
          <a:p>
            <a:r>
              <a:rPr lang="en-US" sz="1400" b="1" dirty="0"/>
              <a:t>Download the training set: </a:t>
            </a:r>
            <a:r>
              <a:rPr lang="en-US" sz="1400" dirty="0"/>
              <a:t>Connect to the </a:t>
            </a:r>
            <a:r>
              <a:rPr lang="en-US" sz="1400" dirty="0" err="1"/>
              <a:t>opendatasoft</a:t>
            </a:r>
            <a:r>
              <a:rPr lang="en-US" sz="1400" dirty="0"/>
              <a:t> website and download the random sample of 891 Titanic Passengers.  This is the training set.   The data come in JSON form format and you can use this URL to access the data:</a:t>
            </a:r>
          </a:p>
          <a:p>
            <a:pPr marL="0" indent="0">
              <a:buNone/>
            </a:pPr>
            <a:r>
              <a:rPr lang="en-US" sz="1400" dirty="0">
                <a:hlinkClick r:id="rId2"/>
              </a:rPr>
              <a:t>https://public.opendatasoft.com/api/records/1.0/search/?dataset=titanic-passengers&amp;rows=2000&amp;facet=survived&amp;facet=pclass&amp;facet=sex&amp;facet=age&amp;facet=embarked</a:t>
            </a:r>
            <a:endParaRPr lang="en-US" sz="1400" dirty="0"/>
          </a:p>
          <a:p>
            <a:pPr marL="0" indent="0">
              <a:buNone/>
            </a:pPr>
            <a:r>
              <a:rPr lang="en-US" sz="1400" dirty="0"/>
              <a:t>Hint: This is not trivial. I recommend that you use the </a:t>
            </a:r>
            <a:r>
              <a:rPr lang="en-US" sz="1400" dirty="0" err="1"/>
              <a:t>jsonlite</a:t>
            </a:r>
            <a:r>
              <a:rPr lang="en-US" sz="1400" dirty="0"/>
              <a:t> package (</a:t>
            </a:r>
            <a:r>
              <a:rPr lang="en-US" sz="1400" dirty="0" err="1"/>
              <a:t>fromJSON</a:t>
            </a:r>
            <a:r>
              <a:rPr lang="en-US" sz="1400" dirty="0"/>
              <a:t>()) and </a:t>
            </a:r>
            <a:r>
              <a:rPr lang="en-US" sz="1400" dirty="0" err="1"/>
              <a:t>RCurl</a:t>
            </a:r>
            <a:r>
              <a:rPr lang="en-US" sz="1400" dirty="0"/>
              <a:t> package (</a:t>
            </a:r>
            <a:r>
              <a:rPr lang="en-US" sz="1400" dirty="0" err="1"/>
              <a:t>getURL</a:t>
            </a:r>
            <a:r>
              <a:rPr lang="en-US" sz="1400" dirty="0"/>
              <a:t>()) to access the data. (We covered this in Unit 4).  </a:t>
            </a:r>
          </a:p>
          <a:p>
            <a:r>
              <a:rPr lang="en-US" sz="1400" dirty="0"/>
              <a:t>Try your best to access the data using the URL.  You may also find the data (</a:t>
            </a:r>
            <a:r>
              <a:rPr lang="en-US" sz="1400" dirty="0" err="1"/>
              <a:t>titanic_train.csv</a:t>
            </a:r>
            <a:r>
              <a:rPr lang="en-US" sz="1400" dirty="0"/>
              <a:t>) on </a:t>
            </a:r>
            <a:r>
              <a:rPr lang="en-US" sz="1400" dirty="0" err="1"/>
              <a:t>github</a:t>
            </a:r>
            <a:r>
              <a:rPr lang="en-US" sz="1400" dirty="0"/>
              <a:t>.  We will go over this data ingestion in live session. </a:t>
            </a:r>
          </a:p>
          <a:p>
            <a:r>
              <a:rPr lang="en-US" sz="1400" b="1" dirty="0"/>
              <a:t>Use KNN to classify those who survived and died based on Age and class.</a:t>
            </a:r>
          </a:p>
          <a:p>
            <a:pPr marL="0" indent="0">
              <a:buNone/>
            </a:pPr>
            <a:endParaRPr lang="en-US" sz="2000" dirty="0"/>
          </a:p>
        </p:txBody>
      </p:sp>
      <p:sp>
        <p:nvSpPr>
          <p:cNvPr id="5" name="Rectangle 4">
            <a:extLst>
              <a:ext uri="{FF2B5EF4-FFF2-40B4-BE49-F238E27FC236}">
                <a16:creationId xmlns:a16="http://schemas.microsoft.com/office/drawing/2014/main" id="{F527F7D3-65ED-0640-A00D-8D3F3C8FD103}"/>
              </a:ext>
            </a:extLst>
          </p:cNvPr>
          <p:cNvSpPr/>
          <p:nvPr/>
        </p:nvSpPr>
        <p:spPr>
          <a:xfrm>
            <a:off x="108065" y="3823031"/>
            <a:ext cx="8354291" cy="2631490"/>
          </a:xfrm>
          <a:prstGeom prst="rect">
            <a:avLst/>
          </a:prstGeom>
        </p:spPr>
        <p:txBody>
          <a:bodyPr wrap="square" anchor="t">
            <a:spAutoFit/>
          </a:bodyPr>
          <a:lstStyle/>
          <a:p>
            <a:r>
              <a:rPr lang="en-US" sz="1100" dirty="0" err="1"/>
              <a:t>titanicJSON</a:t>
            </a:r>
            <a:r>
              <a:rPr lang="en-US" sz="1100" dirty="0"/>
              <a:t> = </a:t>
            </a:r>
            <a:r>
              <a:rPr lang="en-US" sz="1100" dirty="0" err="1"/>
              <a:t>getURL</a:t>
            </a:r>
            <a:r>
              <a:rPr lang="en-US" sz="1100" dirty="0"/>
              <a:t>("https://public.opendatasoft.com/</a:t>
            </a:r>
            <a:r>
              <a:rPr lang="en-US" sz="1100" dirty="0" err="1"/>
              <a:t>api</a:t>
            </a:r>
            <a:r>
              <a:rPr lang="en-US" sz="1100" dirty="0"/>
              <a:t>/records/1.0/search/?dataset=</a:t>
            </a:r>
            <a:r>
              <a:rPr lang="en-US" sz="1100" dirty="0" err="1"/>
              <a:t>titanic-passengers&amp;rows</a:t>
            </a:r>
            <a:r>
              <a:rPr lang="en-US" sz="1100" dirty="0"/>
              <a:t>=2000&amp;facet=</a:t>
            </a:r>
            <a:r>
              <a:rPr lang="en-US" sz="1100" dirty="0" err="1"/>
              <a:t>survived&amp;facet</a:t>
            </a:r>
            <a:r>
              <a:rPr lang="en-US" sz="1100" dirty="0"/>
              <a:t>=</a:t>
            </a:r>
            <a:r>
              <a:rPr lang="en-US" sz="1100" dirty="0" err="1"/>
              <a:t>pclass&amp;facet</a:t>
            </a:r>
            <a:r>
              <a:rPr lang="en-US" sz="1100" dirty="0"/>
              <a:t>=</a:t>
            </a:r>
            <a:r>
              <a:rPr lang="en-US" sz="1100" dirty="0" err="1"/>
              <a:t>sex&amp;facet</a:t>
            </a:r>
            <a:r>
              <a:rPr lang="en-US" sz="1100" dirty="0"/>
              <a:t>=</a:t>
            </a:r>
            <a:r>
              <a:rPr lang="en-US" sz="1100" dirty="0" err="1"/>
              <a:t>age&amp;facet</a:t>
            </a:r>
            <a:r>
              <a:rPr lang="en-US" sz="1100" dirty="0"/>
              <a:t>=embarked")</a:t>
            </a:r>
          </a:p>
          <a:p>
            <a:endParaRPr lang="en-US" sz="1100" dirty="0"/>
          </a:p>
          <a:p>
            <a:r>
              <a:rPr lang="en-US" sz="1100" dirty="0" err="1"/>
              <a:t>titanicData</a:t>
            </a:r>
            <a:r>
              <a:rPr lang="en-US" sz="1100" dirty="0"/>
              <a:t> = </a:t>
            </a:r>
            <a:r>
              <a:rPr lang="en-US" sz="1100" dirty="0" err="1"/>
              <a:t>fromJSON</a:t>
            </a:r>
            <a:r>
              <a:rPr lang="en-US" sz="1100" dirty="0"/>
              <a:t>(</a:t>
            </a:r>
            <a:r>
              <a:rPr lang="en-US" sz="1100" dirty="0" err="1"/>
              <a:t>titanicJSON</a:t>
            </a:r>
            <a:r>
              <a:rPr lang="en-US" sz="1100" dirty="0"/>
              <a:t>)</a:t>
            </a:r>
          </a:p>
          <a:p>
            <a:endParaRPr lang="en-US" sz="1100" dirty="0"/>
          </a:p>
          <a:p>
            <a:r>
              <a:rPr lang="en-US" sz="1100" dirty="0" err="1"/>
              <a:t>titanicDataDF</a:t>
            </a:r>
            <a:r>
              <a:rPr lang="en-US" sz="1100" dirty="0"/>
              <a:t> = </a:t>
            </a:r>
            <a:r>
              <a:rPr lang="en-US" sz="1100" dirty="0" err="1"/>
              <a:t>titanicData$records$fields</a:t>
            </a:r>
            <a:r>
              <a:rPr lang="en-US" sz="1100" dirty="0"/>
              <a:t> #grab the </a:t>
            </a:r>
            <a:r>
              <a:rPr lang="en-US" sz="1100" dirty="0" err="1"/>
              <a:t>data.frame</a:t>
            </a:r>
            <a:r>
              <a:rPr lang="en-US" sz="1100" dirty="0"/>
              <a:t> out of the list</a:t>
            </a:r>
          </a:p>
          <a:p>
            <a:endParaRPr lang="en-US" sz="1100" dirty="0"/>
          </a:p>
          <a:p>
            <a:r>
              <a:rPr lang="en-US" sz="1100" dirty="0" err="1"/>
              <a:t>trainIndex</a:t>
            </a:r>
            <a:r>
              <a:rPr lang="en-US" sz="1100" dirty="0"/>
              <a:t> = sample(seq(1:891), 650) #randomly select indices for the training set</a:t>
            </a:r>
          </a:p>
          <a:p>
            <a:endParaRPr lang="en-US" sz="1100" dirty="0"/>
          </a:p>
          <a:p>
            <a:r>
              <a:rPr lang="en-US" sz="1100" dirty="0" err="1"/>
              <a:t>trainTitanic</a:t>
            </a:r>
            <a:r>
              <a:rPr lang="en-US" sz="1100" dirty="0"/>
              <a:t> = </a:t>
            </a:r>
            <a:r>
              <a:rPr lang="en-US" sz="1100" dirty="0" err="1"/>
              <a:t>titanicDataDF</a:t>
            </a:r>
            <a:r>
              <a:rPr lang="en-US" sz="1100" dirty="0"/>
              <a:t>[</a:t>
            </a:r>
            <a:r>
              <a:rPr lang="en-US" sz="1100" dirty="0" err="1"/>
              <a:t>trainIndex</a:t>
            </a:r>
            <a:r>
              <a:rPr lang="en-US" sz="1100" dirty="0"/>
              <a:t>,]. # randomly assign the training set</a:t>
            </a:r>
          </a:p>
          <a:p>
            <a:r>
              <a:rPr lang="en-US" sz="1100" dirty="0" err="1"/>
              <a:t>testTitanic</a:t>
            </a:r>
            <a:r>
              <a:rPr lang="en-US" sz="1100" dirty="0"/>
              <a:t> = </a:t>
            </a:r>
            <a:r>
              <a:rPr lang="en-US" sz="1100" dirty="0" err="1"/>
              <a:t>titanicDataDF</a:t>
            </a:r>
            <a:r>
              <a:rPr lang="en-US" sz="1100" dirty="0"/>
              <a:t>[-</a:t>
            </a:r>
            <a:r>
              <a:rPr lang="en-US" sz="1100" dirty="0" err="1"/>
              <a:t>trainIndex</a:t>
            </a:r>
            <a:r>
              <a:rPr lang="en-US" sz="1100" dirty="0"/>
              <a:t>,]. # assign the test set to be what was left over from the training set.</a:t>
            </a:r>
          </a:p>
          <a:p>
            <a:endParaRPr lang="en-US" sz="1100" dirty="0"/>
          </a:p>
          <a:p>
            <a:r>
              <a:rPr lang="en-US" sz="1100" dirty="0"/>
              <a:t>#classify the test set observations from the model fit on the training set</a:t>
            </a:r>
          </a:p>
          <a:p>
            <a:r>
              <a:rPr lang="en-US" sz="1100" dirty="0"/>
              <a:t>classifications = </a:t>
            </a:r>
            <a:r>
              <a:rPr lang="en-US" sz="1100" dirty="0" err="1"/>
              <a:t>knn</a:t>
            </a:r>
            <a:r>
              <a:rPr lang="en-US" sz="1100" dirty="0"/>
              <a:t>(</a:t>
            </a:r>
            <a:r>
              <a:rPr lang="en-US" sz="1100" dirty="0" err="1"/>
              <a:t>trainTitanic</a:t>
            </a:r>
            <a:r>
              <a:rPr lang="en-US" sz="1100" dirty="0"/>
              <a:t>[(!is.na(</a:t>
            </a:r>
            <a:r>
              <a:rPr lang="en-US" sz="1100" dirty="0" err="1"/>
              <a:t>trainTitanic$age</a:t>
            </a:r>
            <a:r>
              <a:rPr lang="en-US" sz="1100" dirty="0"/>
              <a:t>) &amp; !is.na(</a:t>
            </a:r>
            <a:r>
              <a:rPr lang="en-US" sz="1100" dirty="0" err="1"/>
              <a:t>trainTitanic$pclass</a:t>
            </a:r>
            <a:r>
              <a:rPr lang="en-US" sz="1100" dirty="0"/>
              <a:t>)),c(4,6)],</a:t>
            </a:r>
            <a:r>
              <a:rPr lang="en-US" sz="1100" dirty="0" err="1"/>
              <a:t>testTitanic</a:t>
            </a:r>
            <a:r>
              <a:rPr lang="en-US" sz="1100" dirty="0"/>
              <a:t>[(!is.na(</a:t>
            </a:r>
            <a:r>
              <a:rPr lang="en-US" sz="1100" dirty="0" err="1"/>
              <a:t>testTitanic$age</a:t>
            </a:r>
            <a:r>
              <a:rPr lang="en-US" sz="1100" dirty="0"/>
              <a:t>) &amp; !is.na(</a:t>
            </a:r>
            <a:r>
              <a:rPr lang="en-US" sz="1100" dirty="0" err="1"/>
              <a:t>testTitanic$pclass</a:t>
            </a:r>
            <a:r>
              <a:rPr lang="en-US" sz="1100" dirty="0"/>
              <a:t>)),c(4,6)],</a:t>
            </a:r>
            <a:r>
              <a:rPr lang="en-US" sz="1100" dirty="0" err="1"/>
              <a:t>trainTitanic$survived</a:t>
            </a:r>
            <a:r>
              <a:rPr lang="en-US" sz="1100" dirty="0"/>
              <a:t>[(!is.na(</a:t>
            </a:r>
            <a:r>
              <a:rPr lang="en-US" sz="1100" dirty="0" err="1"/>
              <a:t>trainTitanic$age</a:t>
            </a:r>
            <a:r>
              <a:rPr lang="en-US" sz="1100" dirty="0"/>
              <a:t>) &amp; !is.na(</a:t>
            </a:r>
            <a:r>
              <a:rPr lang="en-US" sz="1100" dirty="0" err="1"/>
              <a:t>trainTitanic$pclass</a:t>
            </a:r>
            <a:r>
              <a:rPr lang="en-US" sz="1100" dirty="0"/>
              <a:t>))], prob = TRUE, k = 5)</a:t>
            </a:r>
          </a:p>
        </p:txBody>
      </p:sp>
    </p:spTree>
    <p:extLst>
      <p:ext uri="{BB962C8B-B14F-4D97-AF65-F5344CB8AC3E}">
        <p14:creationId xmlns:p14="http://schemas.microsoft.com/office/powerpoint/2010/main" val="17624673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dirty="0"/>
              <a:t>For Live Session: Part 1 (3-5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0" y="1146387"/>
            <a:ext cx="9144000" cy="2760596"/>
          </a:xfrm>
        </p:spPr>
        <p:txBody>
          <a:bodyPr>
            <a:normAutofit/>
          </a:bodyPr>
          <a:lstStyle/>
          <a:p>
            <a:r>
              <a:rPr lang="en-US" sz="1400" b="1" dirty="0"/>
              <a:t>Download the training set: </a:t>
            </a:r>
            <a:r>
              <a:rPr lang="en-US" sz="1400" dirty="0"/>
              <a:t>Connect to the </a:t>
            </a:r>
            <a:r>
              <a:rPr lang="en-US" sz="1400" dirty="0" err="1"/>
              <a:t>opendatasoft</a:t>
            </a:r>
            <a:r>
              <a:rPr lang="en-US" sz="1400" dirty="0"/>
              <a:t> website and download the random sample of 891 Titanic Passengers.  This is the training set.   The data come in JSON form format and you can use this URL to access the data:</a:t>
            </a:r>
          </a:p>
          <a:p>
            <a:pPr marL="0" indent="0">
              <a:buNone/>
            </a:pPr>
            <a:r>
              <a:rPr lang="en-US" sz="1400" dirty="0">
                <a:hlinkClick r:id="rId2"/>
              </a:rPr>
              <a:t>https://public.opendatasoft.com/api/records/1.0/search/?dataset=titanic-passengers&amp;rows=2000&amp;facet=survived&amp;facet=pclass&amp;facet=sex&amp;facet=age&amp;facet=embarked</a:t>
            </a:r>
            <a:endParaRPr lang="en-US" sz="1400" dirty="0"/>
          </a:p>
          <a:p>
            <a:pPr marL="0" indent="0">
              <a:buNone/>
            </a:pPr>
            <a:r>
              <a:rPr lang="en-US" sz="1400" dirty="0"/>
              <a:t>Hint: This is not trivial. I recommend that you use the </a:t>
            </a:r>
            <a:r>
              <a:rPr lang="en-US" sz="1400" dirty="0" err="1"/>
              <a:t>jsonlite</a:t>
            </a:r>
            <a:r>
              <a:rPr lang="en-US" sz="1400" dirty="0"/>
              <a:t> package (</a:t>
            </a:r>
            <a:r>
              <a:rPr lang="en-US" sz="1400" dirty="0" err="1"/>
              <a:t>fromJSON</a:t>
            </a:r>
            <a:r>
              <a:rPr lang="en-US" sz="1400" dirty="0"/>
              <a:t>()) and </a:t>
            </a:r>
            <a:r>
              <a:rPr lang="en-US" sz="1400" dirty="0" err="1"/>
              <a:t>RCurl</a:t>
            </a:r>
            <a:r>
              <a:rPr lang="en-US" sz="1400" dirty="0"/>
              <a:t> package (</a:t>
            </a:r>
            <a:r>
              <a:rPr lang="en-US" sz="1400" dirty="0" err="1"/>
              <a:t>getURL</a:t>
            </a:r>
            <a:r>
              <a:rPr lang="en-US" sz="1400" dirty="0"/>
              <a:t>()) to access the data. (We covered this in Unit 4).  </a:t>
            </a:r>
          </a:p>
          <a:p>
            <a:r>
              <a:rPr lang="en-US" sz="1400" dirty="0"/>
              <a:t>Try your best to access the data using the URL.  You may also find the data (</a:t>
            </a:r>
            <a:r>
              <a:rPr lang="en-US" sz="1400" dirty="0" err="1"/>
              <a:t>titanic_train.csv</a:t>
            </a:r>
            <a:r>
              <a:rPr lang="en-US" sz="1400" dirty="0"/>
              <a:t>) on </a:t>
            </a:r>
            <a:r>
              <a:rPr lang="en-US" sz="1400" dirty="0" err="1"/>
              <a:t>github</a:t>
            </a:r>
            <a:r>
              <a:rPr lang="en-US" sz="1400" dirty="0"/>
              <a:t>.  We will go over this data ingestion in live session. </a:t>
            </a:r>
          </a:p>
          <a:p>
            <a:r>
              <a:rPr lang="en-US" sz="1400" dirty="0"/>
              <a:t>Use KNN to classify those who survived and died based on Age and class.</a:t>
            </a:r>
          </a:p>
          <a:p>
            <a:r>
              <a:rPr lang="en-US" sz="1400" b="1" dirty="0"/>
              <a:t>Use your age and predict your survival based on each of the ticket classes.  </a:t>
            </a:r>
          </a:p>
          <a:p>
            <a:pPr marL="0" indent="0">
              <a:buNone/>
            </a:pPr>
            <a:endParaRPr lang="en-US" sz="2000" dirty="0"/>
          </a:p>
        </p:txBody>
      </p:sp>
      <p:pic>
        <p:nvPicPr>
          <p:cNvPr id="5" name="Picture 4">
            <a:extLst>
              <a:ext uri="{FF2B5EF4-FFF2-40B4-BE49-F238E27FC236}">
                <a16:creationId xmlns:a16="http://schemas.microsoft.com/office/drawing/2014/main" id="{0CBFF7E4-64C5-5646-879A-703A9FF6CD86}"/>
              </a:ext>
            </a:extLst>
          </p:cNvPr>
          <p:cNvPicPr>
            <a:picLocks noChangeAspect="1"/>
          </p:cNvPicPr>
          <p:nvPr/>
        </p:nvPicPr>
        <p:blipFill>
          <a:blip r:embed="rId3"/>
          <a:stretch>
            <a:fillRect/>
          </a:stretch>
        </p:blipFill>
        <p:spPr>
          <a:xfrm>
            <a:off x="0" y="4862944"/>
            <a:ext cx="9144000" cy="1965770"/>
          </a:xfrm>
          <a:prstGeom prst="rect">
            <a:avLst/>
          </a:prstGeom>
        </p:spPr>
      </p:pic>
      <p:sp>
        <p:nvSpPr>
          <p:cNvPr id="6" name="Rectangle 5">
            <a:extLst>
              <a:ext uri="{FF2B5EF4-FFF2-40B4-BE49-F238E27FC236}">
                <a16:creationId xmlns:a16="http://schemas.microsoft.com/office/drawing/2014/main" id="{9ECF1B73-27E5-EB47-A9E7-8C311D93A436}"/>
              </a:ext>
            </a:extLst>
          </p:cNvPr>
          <p:cNvSpPr/>
          <p:nvPr/>
        </p:nvSpPr>
        <p:spPr>
          <a:xfrm>
            <a:off x="0" y="4064930"/>
            <a:ext cx="3682538" cy="769441"/>
          </a:xfrm>
          <a:prstGeom prst="rect">
            <a:avLst/>
          </a:prstGeom>
        </p:spPr>
        <p:txBody>
          <a:bodyPr wrap="square">
            <a:spAutoFit/>
          </a:bodyPr>
          <a:lstStyle/>
          <a:p>
            <a:r>
              <a:rPr lang="en-US" sz="1100" dirty="0"/>
              <a:t>#Predicting </a:t>
            </a:r>
            <a:r>
              <a:rPr lang="en-US" sz="1100" dirty="0" err="1"/>
              <a:t>Survial</a:t>
            </a:r>
            <a:r>
              <a:rPr lang="en-US" sz="1100" dirty="0"/>
              <a:t> for a 30 year old in 1st,2nd,3rd class</a:t>
            </a:r>
          </a:p>
          <a:p>
            <a:r>
              <a:rPr lang="en-US" sz="1100" dirty="0"/>
              <a:t>Thirty1= </a:t>
            </a:r>
            <a:r>
              <a:rPr lang="en-US" sz="1100" dirty="0" err="1"/>
              <a:t>data.frame</a:t>
            </a:r>
            <a:r>
              <a:rPr lang="en-US" sz="1100" dirty="0"/>
              <a:t>(</a:t>
            </a:r>
            <a:r>
              <a:rPr lang="en-US" sz="1100" dirty="0" err="1"/>
              <a:t>aga</a:t>
            </a:r>
            <a:r>
              <a:rPr lang="en-US" sz="1100" dirty="0"/>
              <a:t> = 30, </a:t>
            </a:r>
            <a:r>
              <a:rPr lang="en-US" sz="1100" dirty="0" err="1"/>
              <a:t>pclass</a:t>
            </a:r>
            <a:r>
              <a:rPr lang="en-US" sz="1100" dirty="0"/>
              <a:t> = 1)</a:t>
            </a:r>
          </a:p>
          <a:p>
            <a:r>
              <a:rPr lang="en-US" sz="1100" dirty="0"/>
              <a:t>Thirty2= </a:t>
            </a:r>
            <a:r>
              <a:rPr lang="en-US" sz="1100" dirty="0" err="1"/>
              <a:t>data.frame</a:t>
            </a:r>
            <a:r>
              <a:rPr lang="en-US" sz="1100" dirty="0"/>
              <a:t>(</a:t>
            </a:r>
            <a:r>
              <a:rPr lang="en-US" sz="1100" dirty="0" err="1"/>
              <a:t>aga</a:t>
            </a:r>
            <a:r>
              <a:rPr lang="en-US" sz="1100" dirty="0"/>
              <a:t> = 30, </a:t>
            </a:r>
            <a:r>
              <a:rPr lang="en-US" sz="1100" dirty="0" err="1"/>
              <a:t>pclass</a:t>
            </a:r>
            <a:r>
              <a:rPr lang="en-US" sz="1100" dirty="0"/>
              <a:t> = 2)</a:t>
            </a:r>
          </a:p>
          <a:p>
            <a:r>
              <a:rPr lang="en-US" sz="1100" dirty="0"/>
              <a:t>Thirty3= </a:t>
            </a:r>
            <a:r>
              <a:rPr lang="en-US" sz="1100" dirty="0" err="1"/>
              <a:t>data.frame</a:t>
            </a:r>
            <a:r>
              <a:rPr lang="en-US" sz="1100" dirty="0"/>
              <a:t>(</a:t>
            </a:r>
            <a:r>
              <a:rPr lang="en-US" sz="1100" dirty="0" err="1"/>
              <a:t>aga</a:t>
            </a:r>
            <a:r>
              <a:rPr lang="en-US" sz="1100" dirty="0"/>
              <a:t> = 30, </a:t>
            </a:r>
            <a:r>
              <a:rPr lang="en-US" sz="1100" dirty="0" err="1"/>
              <a:t>pclass</a:t>
            </a:r>
            <a:r>
              <a:rPr lang="en-US" sz="1100" dirty="0"/>
              <a:t> = 3)</a:t>
            </a:r>
          </a:p>
        </p:txBody>
      </p:sp>
    </p:spTree>
    <p:extLst>
      <p:ext uri="{BB962C8B-B14F-4D97-AF65-F5344CB8AC3E}">
        <p14:creationId xmlns:p14="http://schemas.microsoft.com/office/powerpoint/2010/main" val="2496692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dirty="0"/>
              <a:t>For Live Session: Part 1 (3-5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58189" y="1079885"/>
            <a:ext cx="9144000" cy="3059854"/>
          </a:xfrm>
        </p:spPr>
        <p:txBody>
          <a:bodyPr>
            <a:normAutofit/>
          </a:bodyPr>
          <a:lstStyle/>
          <a:p>
            <a:r>
              <a:rPr lang="en-US" sz="1400" b="1" dirty="0"/>
              <a:t>Download the training set: </a:t>
            </a:r>
            <a:r>
              <a:rPr lang="en-US" sz="1400" dirty="0"/>
              <a:t>Connect to the </a:t>
            </a:r>
            <a:r>
              <a:rPr lang="en-US" sz="1400" dirty="0" err="1"/>
              <a:t>opendatasoft</a:t>
            </a:r>
            <a:r>
              <a:rPr lang="en-US" sz="1400" dirty="0"/>
              <a:t> website and download the random sample of 891 Titanic Passengers.  This is the training set.   The data come in JSON form format and you can use this URL to access the data:</a:t>
            </a:r>
          </a:p>
          <a:p>
            <a:pPr marL="0" indent="0">
              <a:buNone/>
            </a:pPr>
            <a:r>
              <a:rPr lang="en-US" sz="1400" dirty="0">
                <a:hlinkClick r:id="rId2"/>
              </a:rPr>
              <a:t>https://public.opendatasoft.com/api/records/1.0/search/?dataset=titanic-passengers&amp;rows=2000&amp;facet=survived&amp;facet=pclass&amp;facet=sex&amp;facet=age&amp;facet=embarked</a:t>
            </a:r>
            <a:endParaRPr lang="en-US" sz="1400" dirty="0"/>
          </a:p>
          <a:p>
            <a:pPr marL="0" indent="0">
              <a:buNone/>
            </a:pPr>
            <a:r>
              <a:rPr lang="en-US" sz="1400" dirty="0"/>
              <a:t>Hint: This is not trivial. I recommend that you use the </a:t>
            </a:r>
            <a:r>
              <a:rPr lang="en-US" sz="1400" dirty="0" err="1"/>
              <a:t>jsonlite</a:t>
            </a:r>
            <a:r>
              <a:rPr lang="en-US" sz="1400" dirty="0"/>
              <a:t> package (</a:t>
            </a:r>
            <a:r>
              <a:rPr lang="en-US" sz="1400" dirty="0" err="1"/>
              <a:t>fromJSON</a:t>
            </a:r>
            <a:r>
              <a:rPr lang="en-US" sz="1400" dirty="0"/>
              <a:t>()) and </a:t>
            </a:r>
            <a:r>
              <a:rPr lang="en-US" sz="1400" dirty="0" err="1"/>
              <a:t>RCurl</a:t>
            </a:r>
            <a:r>
              <a:rPr lang="en-US" sz="1400" dirty="0"/>
              <a:t> package (</a:t>
            </a:r>
            <a:r>
              <a:rPr lang="en-US" sz="1400" dirty="0" err="1"/>
              <a:t>getURL</a:t>
            </a:r>
            <a:r>
              <a:rPr lang="en-US" sz="1400" dirty="0"/>
              <a:t>()) to access the data. (We covered this in Unit 4).  </a:t>
            </a:r>
          </a:p>
          <a:p>
            <a:r>
              <a:rPr lang="en-US" sz="1400" dirty="0"/>
              <a:t>Try your best to access the data using the URL.  You may also find the data (</a:t>
            </a:r>
            <a:r>
              <a:rPr lang="en-US" sz="1400" dirty="0" err="1"/>
              <a:t>titanic_train.csv</a:t>
            </a:r>
            <a:r>
              <a:rPr lang="en-US" sz="1400" dirty="0"/>
              <a:t>) on </a:t>
            </a:r>
            <a:r>
              <a:rPr lang="en-US" sz="1400" dirty="0" err="1"/>
              <a:t>github</a:t>
            </a:r>
            <a:r>
              <a:rPr lang="en-US" sz="1400" dirty="0"/>
              <a:t>.  We will go over this data ingestion in live session. </a:t>
            </a:r>
          </a:p>
          <a:p>
            <a:r>
              <a:rPr lang="en-US" sz="1400" dirty="0"/>
              <a:t>Use KNN to classify those who survived and died based on Age and class.</a:t>
            </a:r>
          </a:p>
          <a:p>
            <a:r>
              <a:rPr lang="en-US" sz="1400" dirty="0"/>
              <a:t>Use your age and predict your survival based on each of the ticket classes.  </a:t>
            </a:r>
          </a:p>
          <a:p>
            <a:r>
              <a:rPr lang="en-US" sz="1400" b="1" dirty="0"/>
              <a:t>Use your model to classify the 418 randomly selected passengers in the test set (</a:t>
            </a:r>
            <a:r>
              <a:rPr lang="en-US" sz="1400" b="1" dirty="0" err="1"/>
              <a:t>titanic_test.csv</a:t>
            </a:r>
            <a:r>
              <a:rPr lang="en-US" sz="1400" b="1" dirty="0"/>
              <a:t>) on </a:t>
            </a:r>
            <a:r>
              <a:rPr lang="en-US" sz="1400" b="1" dirty="0" err="1"/>
              <a:t>github</a:t>
            </a:r>
            <a:r>
              <a:rPr lang="en-US" sz="1400" b="1" dirty="0"/>
              <a:t>.    </a:t>
            </a:r>
          </a:p>
          <a:p>
            <a:pPr marL="0" indent="0">
              <a:buNone/>
            </a:pPr>
            <a:endParaRPr lang="en-US" sz="2000" dirty="0"/>
          </a:p>
        </p:txBody>
      </p:sp>
      <p:sp>
        <p:nvSpPr>
          <p:cNvPr id="5" name="Rectangle 4">
            <a:extLst>
              <a:ext uri="{FF2B5EF4-FFF2-40B4-BE49-F238E27FC236}">
                <a16:creationId xmlns:a16="http://schemas.microsoft.com/office/drawing/2014/main" id="{3ABDA51E-3AF4-A04F-9E7F-FA015AE87118}"/>
              </a:ext>
            </a:extLst>
          </p:cNvPr>
          <p:cNvSpPr/>
          <p:nvPr/>
        </p:nvSpPr>
        <p:spPr>
          <a:xfrm>
            <a:off x="58189" y="4598075"/>
            <a:ext cx="8894618" cy="2031325"/>
          </a:xfrm>
          <a:prstGeom prst="rect">
            <a:avLst/>
          </a:prstGeom>
        </p:spPr>
        <p:txBody>
          <a:bodyPr wrap="square">
            <a:spAutoFit/>
          </a:bodyPr>
          <a:lstStyle/>
          <a:p>
            <a:r>
              <a:rPr lang="en-US" sz="1050" dirty="0"/>
              <a:t># Classify the 418 from the other test set.  We don't have the true labels for these... you can get a score for these by submitting them to Kaggle. (where I got the test set from.)</a:t>
            </a:r>
          </a:p>
          <a:p>
            <a:endParaRPr lang="en-US" sz="1050" dirty="0"/>
          </a:p>
          <a:p>
            <a:r>
              <a:rPr lang="en-US" sz="1050" dirty="0" err="1"/>
              <a:t>testTitanicKaggle</a:t>
            </a:r>
            <a:r>
              <a:rPr lang="en-US" sz="1050" dirty="0"/>
              <a:t> = </a:t>
            </a:r>
            <a:r>
              <a:rPr lang="en-US" sz="1050" dirty="0" err="1"/>
              <a:t>read.csv</a:t>
            </a:r>
            <a:r>
              <a:rPr lang="en-US" sz="1050" dirty="0"/>
              <a:t>(</a:t>
            </a:r>
            <a:r>
              <a:rPr lang="en-US" sz="1050" dirty="0" err="1"/>
              <a:t>file.choose</a:t>
            </a:r>
            <a:r>
              <a:rPr lang="en-US" sz="1050" dirty="0"/>
              <a:t>(),header = TRUE)</a:t>
            </a:r>
          </a:p>
          <a:p>
            <a:r>
              <a:rPr lang="en-US" sz="1050" dirty="0"/>
              <a:t>names(</a:t>
            </a:r>
            <a:r>
              <a:rPr lang="en-US" sz="1050" dirty="0" err="1"/>
              <a:t>testTitanicKaggle</a:t>
            </a:r>
            <a:r>
              <a:rPr lang="en-US" sz="1050" dirty="0"/>
              <a:t>)[2] = "</a:t>
            </a:r>
            <a:r>
              <a:rPr lang="en-US" sz="1050" dirty="0" err="1"/>
              <a:t>pclass</a:t>
            </a:r>
            <a:r>
              <a:rPr lang="en-US" sz="1050" dirty="0"/>
              <a:t>"</a:t>
            </a:r>
          </a:p>
          <a:p>
            <a:r>
              <a:rPr lang="en-US" sz="1050" dirty="0"/>
              <a:t>names(</a:t>
            </a:r>
            <a:r>
              <a:rPr lang="en-US" sz="1050" dirty="0" err="1"/>
              <a:t>testTitanicKaggle</a:t>
            </a:r>
            <a:r>
              <a:rPr lang="en-US" sz="1050" dirty="0"/>
              <a:t>)[5] = "age"</a:t>
            </a:r>
          </a:p>
          <a:p>
            <a:endParaRPr lang="en-US" sz="1050" dirty="0"/>
          </a:p>
          <a:p>
            <a:r>
              <a:rPr lang="en-US" sz="1050" dirty="0" err="1"/>
              <a:t>testTitanicKaggleClean</a:t>
            </a:r>
            <a:r>
              <a:rPr lang="en-US" sz="1050" dirty="0"/>
              <a:t> = </a:t>
            </a:r>
            <a:r>
              <a:rPr lang="en-US" sz="1050" dirty="0" err="1"/>
              <a:t>testTitanicKaggle</a:t>
            </a:r>
            <a:r>
              <a:rPr lang="en-US" sz="1050" dirty="0"/>
              <a:t>[(!</a:t>
            </a:r>
            <a:r>
              <a:rPr lang="en-US" sz="1050" dirty="0" err="1"/>
              <a:t>is.na</a:t>
            </a:r>
            <a:r>
              <a:rPr lang="en-US" sz="1050" dirty="0"/>
              <a:t>(</a:t>
            </a:r>
            <a:r>
              <a:rPr lang="en-US" sz="1050" dirty="0" err="1"/>
              <a:t>testTitanicKaggle$pclass</a:t>
            </a:r>
            <a:r>
              <a:rPr lang="en-US" sz="1050" dirty="0"/>
              <a:t>) &amp; !</a:t>
            </a:r>
            <a:r>
              <a:rPr lang="en-US" sz="1050" dirty="0" err="1"/>
              <a:t>is.na</a:t>
            </a:r>
            <a:r>
              <a:rPr lang="en-US" sz="1050" dirty="0"/>
              <a:t>(</a:t>
            </a:r>
            <a:r>
              <a:rPr lang="en-US" sz="1050" dirty="0" err="1"/>
              <a:t>testTitanicKaggle$age</a:t>
            </a:r>
            <a:r>
              <a:rPr lang="en-US" sz="1050" dirty="0"/>
              <a:t>)),]</a:t>
            </a:r>
          </a:p>
          <a:p>
            <a:endParaRPr lang="en-US" sz="1050" dirty="0"/>
          </a:p>
          <a:p>
            <a:r>
              <a:rPr lang="en-US" sz="1050" dirty="0"/>
              <a:t>classifications = </a:t>
            </a:r>
            <a:r>
              <a:rPr lang="en-US" sz="1050" dirty="0" err="1"/>
              <a:t>knn</a:t>
            </a:r>
            <a:r>
              <a:rPr lang="en-US" sz="1050" dirty="0"/>
              <a:t>(</a:t>
            </a:r>
            <a:r>
              <a:rPr lang="en-US" sz="1050" dirty="0" err="1"/>
              <a:t>trainTitanic</a:t>
            </a:r>
            <a:r>
              <a:rPr lang="en-US" sz="1050" dirty="0"/>
              <a:t>[(!</a:t>
            </a:r>
            <a:r>
              <a:rPr lang="en-US" sz="1050" dirty="0" err="1"/>
              <a:t>is.na</a:t>
            </a:r>
            <a:r>
              <a:rPr lang="en-US" sz="1050" dirty="0"/>
              <a:t>(</a:t>
            </a:r>
            <a:r>
              <a:rPr lang="en-US" sz="1050" dirty="0" err="1"/>
              <a:t>trainTitanic$age</a:t>
            </a:r>
            <a:r>
              <a:rPr lang="en-US" sz="1050" dirty="0"/>
              <a:t>) &amp; !</a:t>
            </a:r>
            <a:r>
              <a:rPr lang="en-US" sz="1050" dirty="0" err="1"/>
              <a:t>is.na</a:t>
            </a:r>
            <a:r>
              <a:rPr lang="en-US" sz="1050" dirty="0"/>
              <a:t>(</a:t>
            </a:r>
            <a:r>
              <a:rPr lang="en-US" sz="1050" dirty="0" err="1"/>
              <a:t>trainTitanic$pclass</a:t>
            </a:r>
            <a:r>
              <a:rPr lang="en-US" sz="1050" dirty="0"/>
              <a:t>)),c(4,6)],</a:t>
            </a:r>
            <a:r>
              <a:rPr lang="en-US" sz="1050" dirty="0" err="1"/>
              <a:t>testTitanicKaggleClean</a:t>
            </a:r>
            <a:r>
              <a:rPr lang="en-US" sz="1050" dirty="0"/>
              <a:t>[,c(5,2)],</a:t>
            </a:r>
            <a:r>
              <a:rPr lang="en-US" sz="1050" dirty="0" err="1"/>
              <a:t>trainTitanic$survived</a:t>
            </a:r>
            <a:r>
              <a:rPr lang="en-US" sz="1050" dirty="0"/>
              <a:t>[(!</a:t>
            </a:r>
            <a:r>
              <a:rPr lang="en-US" sz="1050" dirty="0" err="1"/>
              <a:t>is.na</a:t>
            </a:r>
            <a:r>
              <a:rPr lang="en-US" sz="1050" dirty="0"/>
              <a:t>(</a:t>
            </a:r>
            <a:r>
              <a:rPr lang="en-US" sz="1050" dirty="0" err="1"/>
              <a:t>trainTitanic$age</a:t>
            </a:r>
            <a:r>
              <a:rPr lang="en-US" sz="1050" dirty="0"/>
              <a:t>) &amp; !</a:t>
            </a:r>
            <a:r>
              <a:rPr lang="en-US" sz="1050" dirty="0" err="1"/>
              <a:t>is.na</a:t>
            </a:r>
            <a:r>
              <a:rPr lang="en-US" sz="1050" dirty="0"/>
              <a:t>(</a:t>
            </a:r>
            <a:r>
              <a:rPr lang="en-US" sz="1050" dirty="0" err="1"/>
              <a:t>trainTitanic$pclass</a:t>
            </a:r>
            <a:r>
              <a:rPr lang="en-US" sz="1050" dirty="0"/>
              <a:t>))], prob = TRUE, k = 5)</a:t>
            </a:r>
          </a:p>
          <a:p>
            <a:endParaRPr lang="en-US" sz="1050" dirty="0"/>
          </a:p>
        </p:txBody>
      </p:sp>
    </p:spTree>
    <p:extLst>
      <p:ext uri="{BB962C8B-B14F-4D97-AF65-F5344CB8AC3E}">
        <p14:creationId xmlns:p14="http://schemas.microsoft.com/office/powerpoint/2010/main" val="1623862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dirty="0"/>
              <a:t>For Live Session: Part 1 (3-5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0" y="1154699"/>
            <a:ext cx="9144000" cy="2910226"/>
          </a:xfrm>
        </p:spPr>
        <p:txBody>
          <a:bodyPr>
            <a:normAutofit fontScale="85000" lnSpcReduction="10000"/>
          </a:bodyPr>
          <a:lstStyle/>
          <a:p>
            <a:r>
              <a:rPr lang="en-US" sz="1400" b="1" dirty="0"/>
              <a:t>Download the training set: </a:t>
            </a:r>
            <a:r>
              <a:rPr lang="en-US" sz="1400" dirty="0"/>
              <a:t>Connect to the </a:t>
            </a:r>
            <a:r>
              <a:rPr lang="en-US" sz="1400" dirty="0" err="1"/>
              <a:t>opendatasoft</a:t>
            </a:r>
            <a:r>
              <a:rPr lang="en-US" sz="1400" dirty="0"/>
              <a:t> website and download the random sample of 891 Titanic Passengers.  This is the training set.   The data come in JSON form format and you can use this URL to access the data:</a:t>
            </a:r>
          </a:p>
          <a:p>
            <a:pPr marL="0" indent="0">
              <a:buNone/>
            </a:pPr>
            <a:r>
              <a:rPr lang="en-US" sz="1400" dirty="0">
                <a:hlinkClick r:id="rId2"/>
              </a:rPr>
              <a:t>https://public.opendatasoft.com/api/records/1.0/search/?dataset=titanic-passengers&amp;rows=2000&amp;facet=survived&amp;facet=pclass&amp;facet=sex&amp;facet=age&amp;facet=embarked</a:t>
            </a:r>
            <a:endParaRPr lang="en-US" sz="1400" dirty="0"/>
          </a:p>
          <a:p>
            <a:pPr marL="0" indent="0">
              <a:buNone/>
            </a:pPr>
            <a:r>
              <a:rPr lang="en-US" sz="1400" dirty="0"/>
              <a:t>Hint: This is not trivial. I recommend that you use the </a:t>
            </a:r>
            <a:r>
              <a:rPr lang="en-US" sz="1400" dirty="0" err="1"/>
              <a:t>jsonlite</a:t>
            </a:r>
            <a:r>
              <a:rPr lang="en-US" sz="1400" dirty="0"/>
              <a:t> package (</a:t>
            </a:r>
            <a:r>
              <a:rPr lang="en-US" sz="1400" dirty="0" err="1"/>
              <a:t>fromJSON</a:t>
            </a:r>
            <a:r>
              <a:rPr lang="en-US" sz="1400" dirty="0"/>
              <a:t>()) and </a:t>
            </a:r>
            <a:r>
              <a:rPr lang="en-US" sz="1400" dirty="0" err="1"/>
              <a:t>RCurl</a:t>
            </a:r>
            <a:r>
              <a:rPr lang="en-US" sz="1400" dirty="0"/>
              <a:t> package (</a:t>
            </a:r>
            <a:r>
              <a:rPr lang="en-US" sz="1400" dirty="0" err="1"/>
              <a:t>getURL</a:t>
            </a:r>
            <a:r>
              <a:rPr lang="en-US" sz="1400" dirty="0"/>
              <a:t>()) to access the data. (We covered this in Unit 4).  </a:t>
            </a:r>
          </a:p>
          <a:p>
            <a:r>
              <a:rPr lang="en-US" sz="1400" dirty="0"/>
              <a:t>Try your best to access the data using the URL.  You may also find the data (</a:t>
            </a:r>
            <a:r>
              <a:rPr lang="en-US" sz="1400" dirty="0" err="1"/>
              <a:t>titanic_train.csv</a:t>
            </a:r>
            <a:r>
              <a:rPr lang="en-US" sz="1400" dirty="0"/>
              <a:t>) on </a:t>
            </a:r>
            <a:r>
              <a:rPr lang="en-US" sz="1400" dirty="0" err="1"/>
              <a:t>github</a:t>
            </a:r>
            <a:r>
              <a:rPr lang="en-US" sz="1400" dirty="0"/>
              <a:t>.  We will go over this data ingestion in live session. </a:t>
            </a:r>
          </a:p>
          <a:p>
            <a:r>
              <a:rPr lang="en-US" sz="1400" dirty="0"/>
              <a:t>Use KNN to classify those who survived and died based on Age and class.</a:t>
            </a:r>
          </a:p>
          <a:p>
            <a:r>
              <a:rPr lang="en-US" sz="1400" dirty="0"/>
              <a:t>Use your age and predict your survival based on each of the ticket classes.  </a:t>
            </a:r>
          </a:p>
          <a:p>
            <a:r>
              <a:rPr lang="en-US" sz="1400" dirty="0"/>
              <a:t>Use your model to classify the 418 randomly selected passengers in the test set (</a:t>
            </a:r>
            <a:r>
              <a:rPr lang="en-US" sz="1400" dirty="0" err="1"/>
              <a:t>titanic_test.csv</a:t>
            </a:r>
            <a:r>
              <a:rPr lang="en-US" sz="1400" dirty="0"/>
              <a:t>) on </a:t>
            </a:r>
            <a:r>
              <a:rPr lang="en-US" sz="1400" dirty="0" err="1"/>
              <a:t>github</a:t>
            </a:r>
            <a:r>
              <a:rPr lang="en-US" sz="1400" dirty="0"/>
              <a:t>.    </a:t>
            </a:r>
          </a:p>
          <a:p>
            <a:r>
              <a:rPr lang="en-US" sz="1400" b="1" dirty="0"/>
              <a:t>Create a confusion matrix and calculate the accuracy, misclassification rate, sensitivity and specificity.   Be prepared to explain these statistics. (It is ok if you have questions here… we will answer them in live session … just do your best in the time allotted.)  </a:t>
            </a:r>
          </a:p>
          <a:p>
            <a:pPr marL="0" indent="0">
              <a:buNone/>
            </a:pPr>
            <a:endParaRPr lang="en-US" sz="2000" dirty="0"/>
          </a:p>
        </p:txBody>
      </p:sp>
      <p:sp>
        <p:nvSpPr>
          <p:cNvPr id="5" name="Rectangle 4">
            <a:extLst>
              <a:ext uri="{FF2B5EF4-FFF2-40B4-BE49-F238E27FC236}">
                <a16:creationId xmlns:a16="http://schemas.microsoft.com/office/drawing/2014/main" id="{D9585A6C-8235-0343-BF13-9E86ED3ACD0B}"/>
              </a:ext>
            </a:extLst>
          </p:cNvPr>
          <p:cNvSpPr/>
          <p:nvPr/>
        </p:nvSpPr>
        <p:spPr>
          <a:xfrm>
            <a:off x="951808" y="4064925"/>
            <a:ext cx="7568738" cy="938719"/>
          </a:xfrm>
          <a:prstGeom prst="rect">
            <a:avLst/>
          </a:prstGeom>
        </p:spPr>
        <p:txBody>
          <a:bodyPr wrap="square">
            <a:spAutoFit/>
          </a:bodyPr>
          <a:lstStyle/>
          <a:p>
            <a:r>
              <a:rPr lang="en-US" sz="1100" dirty="0"/>
              <a:t>classifications = </a:t>
            </a:r>
            <a:r>
              <a:rPr lang="en-US" sz="1100" dirty="0" err="1"/>
              <a:t>knn</a:t>
            </a:r>
            <a:r>
              <a:rPr lang="en-US" sz="1100" dirty="0"/>
              <a:t>(</a:t>
            </a:r>
            <a:r>
              <a:rPr lang="en-US" sz="1100" dirty="0" err="1"/>
              <a:t>trainTitanic</a:t>
            </a:r>
            <a:r>
              <a:rPr lang="en-US" sz="1100" dirty="0"/>
              <a:t>[(!</a:t>
            </a:r>
            <a:r>
              <a:rPr lang="en-US" sz="1100" dirty="0" err="1"/>
              <a:t>is.na</a:t>
            </a:r>
            <a:r>
              <a:rPr lang="en-US" sz="1100" dirty="0"/>
              <a:t>(</a:t>
            </a:r>
            <a:r>
              <a:rPr lang="en-US" sz="1100" dirty="0" err="1"/>
              <a:t>trainTitanic$age</a:t>
            </a:r>
            <a:r>
              <a:rPr lang="en-US" sz="1100" dirty="0"/>
              <a:t>) &amp; !</a:t>
            </a:r>
            <a:r>
              <a:rPr lang="en-US" sz="1100" dirty="0" err="1"/>
              <a:t>is.na</a:t>
            </a:r>
            <a:r>
              <a:rPr lang="en-US" sz="1100" dirty="0"/>
              <a:t>(</a:t>
            </a:r>
            <a:r>
              <a:rPr lang="en-US" sz="1100" dirty="0" err="1"/>
              <a:t>trainTitanic$pclass</a:t>
            </a:r>
            <a:r>
              <a:rPr lang="en-US" sz="1100" dirty="0"/>
              <a:t>)),c(4,6)],</a:t>
            </a:r>
            <a:r>
              <a:rPr lang="en-US" sz="1100" dirty="0" err="1"/>
              <a:t>testTitanic</a:t>
            </a:r>
            <a:r>
              <a:rPr lang="en-US" sz="1100" dirty="0"/>
              <a:t>[(!</a:t>
            </a:r>
            <a:r>
              <a:rPr lang="en-US" sz="1100" dirty="0" err="1"/>
              <a:t>is.na</a:t>
            </a:r>
            <a:r>
              <a:rPr lang="en-US" sz="1100" dirty="0"/>
              <a:t>(</a:t>
            </a:r>
            <a:r>
              <a:rPr lang="en-US" sz="1100" dirty="0" err="1"/>
              <a:t>testTitanic$age</a:t>
            </a:r>
            <a:r>
              <a:rPr lang="en-US" sz="1100" dirty="0"/>
              <a:t>) &amp; !</a:t>
            </a:r>
            <a:r>
              <a:rPr lang="en-US" sz="1100" dirty="0" err="1"/>
              <a:t>is.na</a:t>
            </a:r>
            <a:r>
              <a:rPr lang="en-US" sz="1100" dirty="0"/>
              <a:t>(</a:t>
            </a:r>
            <a:r>
              <a:rPr lang="en-US" sz="1100" dirty="0" err="1"/>
              <a:t>testTitanic$pclass</a:t>
            </a:r>
            <a:r>
              <a:rPr lang="en-US" sz="1100" dirty="0"/>
              <a:t>)),c(4,6)],</a:t>
            </a:r>
            <a:r>
              <a:rPr lang="en-US" sz="1100" dirty="0" err="1"/>
              <a:t>trainTitanic$survived</a:t>
            </a:r>
            <a:r>
              <a:rPr lang="en-US" sz="1100" dirty="0"/>
              <a:t>[(!</a:t>
            </a:r>
            <a:r>
              <a:rPr lang="en-US" sz="1100" dirty="0" err="1"/>
              <a:t>is.na</a:t>
            </a:r>
            <a:r>
              <a:rPr lang="en-US" sz="1100" dirty="0"/>
              <a:t>(</a:t>
            </a:r>
            <a:r>
              <a:rPr lang="en-US" sz="1100" dirty="0" err="1"/>
              <a:t>trainTitanic$age</a:t>
            </a:r>
            <a:r>
              <a:rPr lang="en-US" sz="1100" dirty="0"/>
              <a:t>) &amp; !</a:t>
            </a:r>
            <a:r>
              <a:rPr lang="en-US" sz="1100" dirty="0" err="1"/>
              <a:t>is.na</a:t>
            </a:r>
            <a:r>
              <a:rPr lang="en-US" sz="1100" dirty="0"/>
              <a:t>(</a:t>
            </a:r>
            <a:r>
              <a:rPr lang="en-US" sz="1100" dirty="0" err="1"/>
              <a:t>trainTitanic$pclass</a:t>
            </a:r>
            <a:r>
              <a:rPr lang="en-US" sz="1100" dirty="0"/>
              <a:t>))], prob = TRUE, k = 5)</a:t>
            </a:r>
          </a:p>
          <a:p>
            <a:endParaRPr lang="en-US" sz="1100" dirty="0"/>
          </a:p>
          <a:p>
            <a:r>
              <a:rPr lang="en-US" sz="1100" dirty="0"/>
              <a:t>table(</a:t>
            </a:r>
            <a:r>
              <a:rPr lang="en-US" sz="1100" dirty="0" err="1"/>
              <a:t>classifications,testTitanic$survived</a:t>
            </a:r>
            <a:r>
              <a:rPr lang="en-US" sz="1100" dirty="0"/>
              <a:t>[(!</a:t>
            </a:r>
            <a:r>
              <a:rPr lang="en-US" sz="1100" dirty="0" err="1"/>
              <a:t>is.na</a:t>
            </a:r>
            <a:r>
              <a:rPr lang="en-US" sz="1100" dirty="0"/>
              <a:t>(</a:t>
            </a:r>
            <a:r>
              <a:rPr lang="en-US" sz="1100" dirty="0" err="1"/>
              <a:t>testTitanic$age</a:t>
            </a:r>
            <a:r>
              <a:rPr lang="en-US" sz="1100" dirty="0"/>
              <a:t>) &amp; !</a:t>
            </a:r>
            <a:r>
              <a:rPr lang="en-US" sz="1100" dirty="0" err="1"/>
              <a:t>is.na</a:t>
            </a:r>
            <a:r>
              <a:rPr lang="en-US" sz="1100" dirty="0"/>
              <a:t>(</a:t>
            </a:r>
            <a:r>
              <a:rPr lang="en-US" sz="1100" dirty="0" err="1"/>
              <a:t>testTitanic$pclass</a:t>
            </a:r>
            <a:r>
              <a:rPr lang="en-US" sz="1100" dirty="0"/>
              <a:t>))])</a:t>
            </a:r>
          </a:p>
          <a:p>
            <a:r>
              <a:rPr lang="en-US" sz="1100" dirty="0"/>
              <a:t>CM = </a:t>
            </a:r>
            <a:r>
              <a:rPr lang="en-US" sz="1100" dirty="0" err="1"/>
              <a:t>confusionMatrix</a:t>
            </a:r>
            <a:r>
              <a:rPr lang="en-US" sz="1100" dirty="0"/>
              <a:t>(table(</a:t>
            </a:r>
            <a:r>
              <a:rPr lang="en-US" sz="1100" dirty="0" err="1"/>
              <a:t>classifications,testTitanic$survived</a:t>
            </a:r>
            <a:r>
              <a:rPr lang="en-US" sz="1100" dirty="0"/>
              <a:t>[(!</a:t>
            </a:r>
            <a:r>
              <a:rPr lang="en-US" sz="1100" dirty="0" err="1"/>
              <a:t>is.na</a:t>
            </a:r>
            <a:r>
              <a:rPr lang="en-US" sz="1100" dirty="0"/>
              <a:t>(</a:t>
            </a:r>
            <a:r>
              <a:rPr lang="en-US" sz="1100" dirty="0" err="1"/>
              <a:t>testTitanic$age</a:t>
            </a:r>
            <a:r>
              <a:rPr lang="en-US" sz="1100" dirty="0"/>
              <a:t>) &amp; !</a:t>
            </a:r>
            <a:r>
              <a:rPr lang="en-US" sz="1100" dirty="0" err="1"/>
              <a:t>is.na</a:t>
            </a:r>
            <a:r>
              <a:rPr lang="en-US" sz="1100" dirty="0"/>
              <a:t>(</a:t>
            </a:r>
            <a:r>
              <a:rPr lang="en-US" sz="1100" dirty="0" err="1"/>
              <a:t>testTitanic$pclass</a:t>
            </a:r>
            <a:r>
              <a:rPr lang="en-US" sz="1100" dirty="0"/>
              <a:t>))]))</a:t>
            </a:r>
          </a:p>
        </p:txBody>
      </p:sp>
      <p:sp>
        <p:nvSpPr>
          <p:cNvPr id="6" name="TextBox 5">
            <a:extLst>
              <a:ext uri="{FF2B5EF4-FFF2-40B4-BE49-F238E27FC236}">
                <a16:creationId xmlns:a16="http://schemas.microsoft.com/office/drawing/2014/main" id="{38291FB6-3E56-9D41-BA55-456D495B7D82}"/>
              </a:ext>
            </a:extLst>
          </p:cNvPr>
          <p:cNvSpPr txBox="1"/>
          <p:nvPr/>
        </p:nvSpPr>
        <p:spPr>
          <a:xfrm>
            <a:off x="3037027" y="5228704"/>
            <a:ext cx="3474720" cy="1200329"/>
          </a:xfrm>
          <a:prstGeom prst="rect">
            <a:avLst/>
          </a:prstGeom>
          <a:noFill/>
        </p:spPr>
        <p:txBody>
          <a:bodyPr wrap="square" rtlCol="0">
            <a:spAutoFit/>
          </a:bodyPr>
          <a:lstStyle/>
          <a:p>
            <a:r>
              <a:rPr lang="en-US" dirty="0"/>
              <a:t>Accuracy: 126 / 190 = .663 </a:t>
            </a:r>
          </a:p>
          <a:p>
            <a:r>
              <a:rPr lang="en-US" dirty="0"/>
              <a:t>Misclassification: 1 - .663 = .337 </a:t>
            </a:r>
          </a:p>
          <a:p>
            <a:r>
              <a:rPr lang="en-US" dirty="0"/>
              <a:t>Sensitivity: 100 / 117 = .855</a:t>
            </a:r>
          </a:p>
          <a:p>
            <a:r>
              <a:rPr lang="en-US" dirty="0"/>
              <a:t>Specificity: 26 / 73 = .356</a:t>
            </a:r>
          </a:p>
        </p:txBody>
      </p:sp>
      <p:pic>
        <p:nvPicPr>
          <p:cNvPr id="7" name="Picture 6">
            <a:extLst>
              <a:ext uri="{FF2B5EF4-FFF2-40B4-BE49-F238E27FC236}">
                <a16:creationId xmlns:a16="http://schemas.microsoft.com/office/drawing/2014/main" id="{BEDB92FA-821E-D84F-85C3-0ABD67A1A81F}"/>
              </a:ext>
            </a:extLst>
          </p:cNvPr>
          <p:cNvPicPr>
            <a:picLocks noChangeAspect="1"/>
          </p:cNvPicPr>
          <p:nvPr/>
        </p:nvPicPr>
        <p:blipFill>
          <a:blip r:embed="rId3"/>
          <a:stretch>
            <a:fillRect/>
          </a:stretch>
        </p:blipFill>
        <p:spPr>
          <a:xfrm>
            <a:off x="205330" y="5488425"/>
            <a:ext cx="2298700" cy="825500"/>
          </a:xfrm>
          <a:prstGeom prst="rect">
            <a:avLst/>
          </a:prstGeom>
        </p:spPr>
      </p:pic>
      <p:sp>
        <p:nvSpPr>
          <p:cNvPr id="8" name="TextBox 7">
            <a:extLst>
              <a:ext uri="{FF2B5EF4-FFF2-40B4-BE49-F238E27FC236}">
                <a16:creationId xmlns:a16="http://schemas.microsoft.com/office/drawing/2014/main" id="{4E81590A-E999-2D4D-8EFA-9A617DBEC610}"/>
              </a:ext>
            </a:extLst>
          </p:cNvPr>
          <p:cNvSpPr txBox="1"/>
          <p:nvPr/>
        </p:nvSpPr>
        <p:spPr>
          <a:xfrm>
            <a:off x="1683034" y="5301011"/>
            <a:ext cx="1039091" cy="369332"/>
          </a:xfrm>
          <a:prstGeom prst="rect">
            <a:avLst/>
          </a:prstGeom>
          <a:noFill/>
        </p:spPr>
        <p:txBody>
          <a:bodyPr wrap="square" rtlCol="0">
            <a:spAutoFit/>
          </a:bodyPr>
          <a:lstStyle/>
          <a:p>
            <a:r>
              <a:rPr lang="en-US" dirty="0"/>
              <a:t>Actual</a:t>
            </a:r>
          </a:p>
        </p:txBody>
      </p:sp>
      <p:pic>
        <p:nvPicPr>
          <p:cNvPr id="9" name="Picture 8">
            <a:extLst>
              <a:ext uri="{FF2B5EF4-FFF2-40B4-BE49-F238E27FC236}">
                <a16:creationId xmlns:a16="http://schemas.microsoft.com/office/drawing/2014/main" id="{F06C1917-4D03-0F44-88CD-7D55AC7AF89E}"/>
              </a:ext>
            </a:extLst>
          </p:cNvPr>
          <p:cNvPicPr>
            <a:picLocks noChangeAspect="1"/>
          </p:cNvPicPr>
          <p:nvPr/>
        </p:nvPicPr>
        <p:blipFill>
          <a:blip r:embed="rId4"/>
          <a:stretch>
            <a:fillRect/>
          </a:stretch>
        </p:blipFill>
        <p:spPr>
          <a:xfrm>
            <a:off x="6511747" y="5053879"/>
            <a:ext cx="2328940" cy="1549977"/>
          </a:xfrm>
          <a:prstGeom prst="rect">
            <a:avLst/>
          </a:prstGeom>
        </p:spPr>
      </p:pic>
      <p:sp>
        <p:nvSpPr>
          <p:cNvPr id="10" name="TextBox 9">
            <a:extLst>
              <a:ext uri="{FF2B5EF4-FFF2-40B4-BE49-F238E27FC236}">
                <a16:creationId xmlns:a16="http://schemas.microsoft.com/office/drawing/2014/main" id="{8EA2C3DC-09A1-9347-AD2F-749AA820B049}"/>
              </a:ext>
            </a:extLst>
          </p:cNvPr>
          <p:cNvSpPr txBox="1"/>
          <p:nvPr/>
        </p:nvSpPr>
        <p:spPr>
          <a:xfrm>
            <a:off x="2632254" y="6551045"/>
            <a:ext cx="4064923" cy="276999"/>
          </a:xfrm>
          <a:prstGeom prst="rect">
            <a:avLst/>
          </a:prstGeom>
          <a:noFill/>
        </p:spPr>
        <p:txBody>
          <a:bodyPr wrap="square" rtlCol="0">
            <a:spAutoFit/>
          </a:bodyPr>
          <a:lstStyle/>
          <a:p>
            <a:r>
              <a:rPr lang="en-US" sz="1200" dirty="0"/>
              <a:t>*Note: Results will vary based on your test / train split.</a:t>
            </a:r>
          </a:p>
        </p:txBody>
      </p:sp>
    </p:spTree>
    <p:extLst>
      <p:ext uri="{BB962C8B-B14F-4D97-AF65-F5344CB8AC3E}">
        <p14:creationId xmlns:p14="http://schemas.microsoft.com/office/powerpoint/2010/main" val="4097929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dirty="0"/>
              <a:t>For Live Session: Part 1 (3-5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0" y="1138074"/>
            <a:ext cx="9144000" cy="2602653"/>
          </a:xfrm>
        </p:spPr>
        <p:txBody>
          <a:bodyPr>
            <a:normAutofit fontScale="70000" lnSpcReduction="20000"/>
          </a:bodyPr>
          <a:lstStyle/>
          <a:p>
            <a:r>
              <a:rPr lang="en-US" sz="1400" b="1" dirty="0"/>
              <a:t>Download the training set: </a:t>
            </a:r>
            <a:r>
              <a:rPr lang="en-US" sz="1400" dirty="0"/>
              <a:t>Connect to the </a:t>
            </a:r>
            <a:r>
              <a:rPr lang="en-US" sz="1400" dirty="0" err="1"/>
              <a:t>opendatasoft</a:t>
            </a:r>
            <a:r>
              <a:rPr lang="en-US" sz="1400" dirty="0"/>
              <a:t> website and download the random sample of 891 Titanic Passengers.  This is the training set.   The data come in JSON form format and you can use this URL to access the data:</a:t>
            </a:r>
          </a:p>
          <a:p>
            <a:pPr marL="0" indent="0">
              <a:buNone/>
            </a:pPr>
            <a:r>
              <a:rPr lang="en-US" sz="1400" dirty="0">
                <a:hlinkClick r:id="rId2"/>
              </a:rPr>
              <a:t>https://public.opendatasoft.com/api/records/1.0/search/?dataset=titanic-passengers&amp;rows=2000&amp;facet=survived&amp;facet=pclass&amp;facet=sex&amp;facet=age&amp;facet=embarked</a:t>
            </a:r>
            <a:endParaRPr lang="en-US" sz="1400" dirty="0"/>
          </a:p>
          <a:p>
            <a:pPr marL="0" indent="0">
              <a:buNone/>
            </a:pPr>
            <a:r>
              <a:rPr lang="en-US" sz="1400" dirty="0"/>
              <a:t>Hint: This is not trivial. I recommend that you use the </a:t>
            </a:r>
            <a:r>
              <a:rPr lang="en-US" sz="1400" dirty="0" err="1"/>
              <a:t>jsonlite</a:t>
            </a:r>
            <a:r>
              <a:rPr lang="en-US" sz="1400" dirty="0"/>
              <a:t> package (</a:t>
            </a:r>
            <a:r>
              <a:rPr lang="en-US" sz="1400" dirty="0" err="1"/>
              <a:t>fromJSON</a:t>
            </a:r>
            <a:r>
              <a:rPr lang="en-US" sz="1400" dirty="0"/>
              <a:t>()) and </a:t>
            </a:r>
            <a:r>
              <a:rPr lang="en-US" sz="1400" dirty="0" err="1"/>
              <a:t>RCurl</a:t>
            </a:r>
            <a:r>
              <a:rPr lang="en-US" sz="1400" dirty="0"/>
              <a:t> package (</a:t>
            </a:r>
            <a:r>
              <a:rPr lang="en-US" sz="1400" dirty="0" err="1"/>
              <a:t>getURL</a:t>
            </a:r>
            <a:r>
              <a:rPr lang="en-US" sz="1400" dirty="0"/>
              <a:t>()) to access the data. (We covered this in Unit 4).  </a:t>
            </a:r>
          </a:p>
          <a:p>
            <a:r>
              <a:rPr lang="en-US" sz="1400" dirty="0"/>
              <a:t>Try your best to access the data using the URL.  You may also find the data (</a:t>
            </a:r>
            <a:r>
              <a:rPr lang="en-US" sz="1400" dirty="0" err="1"/>
              <a:t>titanic_train.csv</a:t>
            </a:r>
            <a:r>
              <a:rPr lang="en-US" sz="1400" dirty="0"/>
              <a:t>) on </a:t>
            </a:r>
            <a:r>
              <a:rPr lang="en-US" sz="1400" dirty="0" err="1"/>
              <a:t>github</a:t>
            </a:r>
            <a:r>
              <a:rPr lang="en-US" sz="1400" dirty="0"/>
              <a:t>.  We will go over this data ingestion in live session. </a:t>
            </a:r>
          </a:p>
          <a:p>
            <a:r>
              <a:rPr lang="en-US" sz="1400" dirty="0"/>
              <a:t>Use KNN to classify those who survived and died based on Age and class.</a:t>
            </a:r>
          </a:p>
          <a:p>
            <a:r>
              <a:rPr lang="en-US" sz="1400" dirty="0"/>
              <a:t>Use your age and predict your survival based on each of the ticket classes.  </a:t>
            </a:r>
          </a:p>
          <a:p>
            <a:r>
              <a:rPr lang="en-US" sz="1400" dirty="0"/>
              <a:t>Use your model to classify the 418 randomly selected passengers in the test set (</a:t>
            </a:r>
            <a:r>
              <a:rPr lang="en-US" sz="1400" dirty="0" err="1"/>
              <a:t>titanic_test.csv</a:t>
            </a:r>
            <a:r>
              <a:rPr lang="en-US" sz="1400" dirty="0"/>
              <a:t>) on </a:t>
            </a:r>
            <a:r>
              <a:rPr lang="en-US" sz="1400" dirty="0" err="1"/>
              <a:t>github</a:t>
            </a:r>
            <a:r>
              <a:rPr lang="en-US" sz="1400" dirty="0"/>
              <a:t>.    </a:t>
            </a:r>
          </a:p>
          <a:p>
            <a:r>
              <a:rPr lang="en-US" sz="1400" dirty="0"/>
              <a:t>Create a confusion matrix and calculate the accuracy, misclassification rate, sensitivity and specificity.   Be prepared to explain these statistics. (It is ok if you have questions here… we will answer them in live session … just do your best in the time allotted.)  </a:t>
            </a:r>
          </a:p>
          <a:p>
            <a:r>
              <a:rPr lang="en-US" sz="1400" dirty="0"/>
              <a:t>Make a PowerPoint to present in Live Session </a:t>
            </a:r>
          </a:p>
          <a:p>
            <a:r>
              <a:rPr lang="en-US" sz="1400" b="1" dirty="0"/>
              <a:t>BONUS: Create separate models for males and females and compare the resulting classification statistics after using the models to classify those in the test set.  </a:t>
            </a:r>
          </a:p>
          <a:p>
            <a:pPr marL="0" indent="0">
              <a:buNone/>
            </a:pPr>
            <a:endParaRPr lang="en-US" sz="2000" dirty="0"/>
          </a:p>
        </p:txBody>
      </p:sp>
      <p:sp>
        <p:nvSpPr>
          <p:cNvPr id="5" name="Rectangle 4">
            <a:extLst>
              <a:ext uri="{FF2B5EF4-FFF2-40B4-BE49-F238E27FC236}">
                <a16:creationId xmlns:a16="http://schemas.microsoft.com/office/drawing/2014/main" id="{869358B2-5A91-8440-AA75-C45E59F8AAFA}"/>
              </a:ext>
            </a:extLst>
          </p:cNvPr>
          <p:cNvSpPr/>
          <p:nvPr/>
        </p:nvSpPr>
        <p:spPr>
          <a:xfrm>
            <a:off x="0" y="3558897"/>
            <a:ext cx="9069186" cy="3277820"/>
          </a:xfrm>
          <a:prstGeom prst="rect">
            <a:avLst/>
          </a:prstGeom>
        </p:spPr>
        <p:txBody>
          <a:bodyPr wrap="square">
            <a:spAutoFit/>
          </a:bodyPr>
          <a:lstStyle/>
          <a:p>
            <a:endParaRPr lang="en-US" sz="900" dirty="0"/>
          </a:p>
          <a:p>
            <a:r>
              <a:rPr lang="en-US" sz="900" dirty="0"/>
              <a:t>#Male</a:t>
            </a:r>
          </a:p>
          <a:p>
            <a:r>
              <a:rPr lang="en-US" sz="900" dirty="0" err="1"/>
              <a:t>trainTitanicMale</a:t>
            </a:r>
            <a:r>
              <a:rPr lang="en-US" sz="900" dirty="0"/>
              <a:t> = </a:t>
            </a:r>
            <a:r>
              <a:rPr lang="en-US" sz="900" dirty="0" err="1"/>
              <a:t>trainTitanic</a:t>
            </a:r>
            <a:r>
              <a:rPr lang="en-US" sz="900" dirty="0"/>
              <a:t> %&gt;% filter(sex == "male")</a:t>
            </a:r>
          </a:p>
          <a:p>
            <a:r>
              <a:rPr lang="en-US" sz="900" dirty="0" err="1"/>
              <a:t>testTitanicMale</a:t>
            </a:r>
            <a:r>
              <a:rPr lang="en-US" sz="900" dirty="0"/>
              <a:t> = </a:t>
            </a:r>
            <a:r>
              <a:rPr lang="en-US" sz="900" dirty="0" err="1"/>
              <a:t>testTitanic</a:t>
            </a:r>
            <a:r>
              <a:rPr lang="en-US" sz="900" dirty="0"/>
              <a:t> %&gt;% filter(sex == "male")</a:t>
            </a:r>
          </a:p>
          <a:p>
            <a:endParaRPr lang="en-US" sz="900" dirty="0"/>
          </a:p>
          <a:p>
            <a:r>
              <a:rPr lang="en-US" sz="900" dirty="0" err="1"/>
              <a:t>classificationsMale</a:t>
            </a:r>
            <a:r>
              <a:rPr lang="en-US" sz="900" dirty="0"/>
              <a:t> = </a:t>
            </a:r>
            <a:r>
              <a:rPr lang="en-US" sz="900" dirty="0" err="1"/>
              <a:t>knn</a:t>
            </a:r>
            <a:r>
              <a:rPr lang="en-US" sz="900" dirty="0"/>
              <a:t>(</a:t>
            </a:r>
            <a:r>
              <a:rPr lang="en-US" sz="900" dirty="0" err="1"/>
              <a:t>trainTitanicMale</a:t>
            </a:r>
            <a:r>
              <a:rPr lang="en-US" sz="900" dirty="0"/>
              <a:t>[(!</a:t>
            </a:r>
            <a:r>
              <a:rPr lang="en-US" sz="900" dirty="0" err="1"/>
              <a:t>is.na</a:t>
            </a:r>
            <a:r>
              <a:rPr lang="en-US" sz="900" dirty="0"/>
              <a:t>(</a:t>
            </a:r>
            <a:r>
              <a:rPr lang="en-US" sz="900" dirty="0" err="1"/>
              <a:t>trainTitanicMale$age</a:t>
            </a:r>
            <a:r>
              <a:rPr lang="en-US" sz="900" dirty="0"/>
              <a:t>) &amp; !</a:t>
            </a:r>
            <a:r>
              <a:rPr lang="en-US" sz="900" dirty="0" err="1"/>
              <a:t>is.na</a:t>
            </a:r>
            <a:r>
              <a:rPr lang="en-US" sz="900" dirty="0"/>
              <a:t>(</a:t>
            </a:r>
            <a:r>
              <a:rPr lang="en-US" sz="900" dirty="0" err="1"/>
              <a:t>trainTitanicMale$pclass</a:t>
            </a:r>
            <a:r>
              <a:rPr lang="en-US" sz="900" dirty="0"/>
              <a:t>)),c(4,6)],</a:t>
            </a:r>
            <a:r>
              <a:rPr lang="en-US" sz="900" dirty="0" err="1"/>
              <a:t>testTitanicMale</a:t>
            </a:r>
            <a:r>
              <a:rPr lang="en-US" sz="900" dirty="0"/>
              <a:t>[(!</a:t>
            </a:r>
            <a:r>
              <a:rPr lang="en-US" sz="900" dirty="0" err="1"/>
              <a:t>is.na</a:t>
            </a:r>
            <a:r>
              <a:rPr lang="en-US" sz="900" dirty="0"/>
              <a:t>(</a:t>
            </a:r>
            <a:r>
              <a:rPr lang="en-US" sz="900" dirty="0" err="1"/>
              <a:t>testTitanicMale$age</a:t>
            </a:r>
            <a:r>
              <a:rPr lang="en-US" sz="900" dirty="0"/>
              <a:t>) &amp; !</a:t>
            </a:r>
            <a:r>
              <a:rPr lang="en-US" sz="900" dirty="0" err="1"/>
              <a:t>is.na</a:t>
            </a:r>
            <a:r>
              <a:rPr lang="en-US" sz="900" dirty="0"/>
              <a:t>(</a:t>
            </a:r>
            <a:r>
              <a:rPr lang="en-US" sz="900" dirty="0" err="1"/>
              <a:t>testTitanicMale$pclass</a:t>
            </a:r>
            <a:r>
              <a:rPr lang="en-US" sz="900" dirty="0"/>
              <a:t>)),c(4,6)],</a:t>
            </a:r>
            <a:r>
              <a:rPr lang="en-US" sz="900" dirty="0" err="1"/>
              <a:t>trainTitanicMale$survived</a:t>
            </a:r>
            <a:r>
              <a:rPr lang="en-US" sz="900" dirty="0"/>
              <a:t>[(!</a:t>
            </a:r>
            <a:r>
              <a:rPr lang="en-US" sz="900" dirty="0" err="1"/>
              <a:t>is.na</a:t>
            </a:r>
            <a:r>
              <a:rPr lang="en-US" sz="900" dirty="0"/>
              <a:t>(</a:t>
            </a:r>
            <a:r>
              <a:rPr lang="en-US" sz="900" dirty="0" err="1"/>
              <a:t>trainTitanicMale$age</a:t>
            </a:r>
            <a:r>
              <a:rPr lang="en-US" sz="900" dirty="0"/>
              <a:t>) &amp; !</a:t>
            </a:r>
            <a:r>
              <a:rPr lang="en-US" sz="900" dirty="0" err="1"/>
              <a:t>is.na</a:t>
            </a:r>
            <a:r>
              <a:rPr lang="en-US" sz="900" dirty="0"/>
              <a:t>(</a:t>
            </a:r>
            <a:r>
              <a:rPr lang="en-US" sz="900" dirty="0" err="1"/>
              <a:t>trainTitanicMale$pclass</a:t>
            </a:r>
            <a:r>
              <a:rPr lang="en-US" sz="900" dirty="0"/>
              <a:t>))], prob = TRUE, k = 5)</a:t>
            </a:r>
          </a:p>
          <a:p>
            <a:endParaRPr lang="en-US" sz="900" dirty="0"/>
          </a:p>
          <a:p>
            <a:r>
              <a:rPr lang="en-US" sz="900" dirty="0" err="1"/>
              <a:t>trainTitanicFemale</a:t>
            </a:r>
            <a:r>
              <a:rPr lang="en-US" sz="900" dirty="0"/>
              <a:t> = </a:t>
            </a:r>
            <a:r>
              <a:rPr lang="en-US" sz="900" dirty="0" err="1"/>
              <a:t>trainTitanic</a:t>
            </a:r>
            <a:r>
              <a:rPr lang="en-US" sz="900" dirty="0"/>
              <a:t> %&gt;% filter(sex == "female")</a:t>
            </a:r>
          </a:p>
          <a:p>
            <a:r>
              <a:rPr lang="en-US" sz="900" dirty="0" err="1"/>
              <a:t>testTitanicFemale</a:t>
            </a:r>
            <a:r>
              <a:rPr lang="en-US" sz="900" dirty="0"/>
              <a:t> = </a:t>
            </a:r>
            <a:r>
              <a:rPr lang="en-US" sz="900" dirty="0" err="1"/>
              <a:t>testTitanic</a:t>
            </a:r>
            <a:r>
              <a:rPr lang="en-US" sz="900" dirty="0"/>
              <a:t> %&gt;% filter(sex == "female")</a:t>
            </a:r>
          </a:p>
          <a:p>
            <a:endParaRPr lang="en-US" sz="900" dirty="0"/>
          </a:p>
          <a:p>
            <a:r>
              <a:rPr lang="en-US" sz="900" dirty="0" err="1"/>
              <a:t>classificationsFemale</a:t>
            </a:r>
            <a:r>
              <a:rPr lang="en-US" sz="900" dirty="0"/>
              <a:t> = </a:t>
            </a:r>
            <a:r>
              <a:rPr lang="en-US" sz="900" dirty="0" err="1"/>
              <a:t>knn</a:t>
            </a:r>
            <a:r>
              <a:rPr lang="en-US" sz="900" dirty="0"/>
              <a:t>(</a:t>
            </a:r>
            <a:r>
              <a:rPr lang="en-US" sz="900" dirty="0" err="1"/>
              <a:t>trainTitanicFemale</a:t>
            </a:r>
            <a:r>
              <a:rPr lang="en-US" sz="900" dirty="0"/>
              <a:t>[(!</a:t>
            </a:r>
            <a:r>
              <a:rPr lang="en-US" sz="900" dirty="0" err="1"/>
              <a:t>is.na</a:t>
            </a:r>
            <a:r>
              <a:rPr lang="en-US" sz="900" dirty="0"/>
              <a:t>(</a:t>
            </a:r>
            <a:r>
              <a:rPr lang="en-US" sz="900" dirty="0" err="1"/>
              <a:t>trainTitanicFemale$age</a:t>
            </a:r>
            <a:r>
              <a:rPr lang="en-US" sz="900" dirty="0"/>
              <a:t>) &amp; !</a:t>
            </a:r>
            <a:r>
              <a:rPr lang="en-US" sz="900" dirty="0" err="1"/>
              <a:t>is.na</a:t>
            </a:r>
            <a:r>
              <a:rPr lang="en-US" sz="900" dirty="0"/>
              <a:t>(</a:t>
            </a:r>
            <a:r>
              <a:rPr lang="en-US" sz="900" dirty="0" err="1"/>
              <a:t>trainTitanicFemale$pclass</a:t>
            </a:r>
            <a:r>
              <a:rPr lang="en-US" sz="900" dirty="0"/>
              <a:t>)),c(4,6)],</a:t>
            </a:r>
            <a:r>
              <a:rPr lang="en-US" sz="900" dirty="0" err="1"/>
              <a:t>testTitanicFemale</a:t>
            </a:r>
            <a:r>
              <a:rPr lang="en-US" sz="900" dirty="0"/>
              <a:t>[(!</a:t>
            </a:r>
            <a:r>
              <a:rPr lang="en-US" sz="900" dirty="0" err="1"/>
              <a:t>is.na</a:t>
            </a:r>
            <a:r>
              <a:rPr lang="en-US" sz="900" dirty="0"/>
              <a:t>(</a:t>
            </a:r>
            <a:r>
              <a:rPr lang="en-US" sz="900" dirty="0" err="1"/>
              <a:t>testTitanicFemale$age</a:t>
            </a:r>
            <a:r>
              <a:rPr lang="en-US" sz="900" dirty="0"/>
              <a:t>) &amp; !</a:t>
            </a:r>
            <a:r>
              <a:rPr lang="en-US" sz="900" dirty="0" err="1"/>
              <a:t>is.na</a:t>
            </a:r>
            <a:r>
              <a:rPr lang="en-US" sz="900" dirty="0"/>
              <a:t>(</a:t>
            </a:r>
            <a:r>
              <a:rPr lang="en-US" sz="900" dirty="0" err="1"/>
              <a:t>testTitanicFemale$pclass</a:t>
            </a:r>
            <a:r>
              <a:rPr lang="en-US" sz="900" dirty="0"/>
              <a:t>)),c(4,6)],</a:t>
            </a:r>
            <a:r>
              <a:rPr lang="en-US" sz="900" dirty="0" err="1"/>
              <a:t>trainTitanicFemale$survived</a:t>
            </a:r>
            <a:r>
              <a:rPr lang="en-US" sz="900" dirty="0"/>
              <a:t>[(!</a:t>
            </a:r>
            <a:r>
              <a:rPr lang="en-US" sz="900" dirty="0" err="1"/>
              <a:t>is.na</a:t>
            </a:r>
            <a:r>
              <a:rPr lang="en-US" sz="900" dirty="0"/>
              <a:t>(</a:t>
            </a:r>
            <a:r>
              <a:rPr lang="en-US" sz="900" dirty="0" err="1"/>
              <a:t>trainTitanicFemale$age</a:t>
            </a:r>
            <a:r>
              <a:rPr lang="en-US" sz="900" dirty="0"/>
              <a:t>) &amp; !</a:t>
            </a:r>
            <a:r>
              <a:rPr lang="en-US" sz="900" dirty="0" err="1"/>
              <a:t>is.na</a:t>
            </a:r>
            <a:r>
              <a:rPr lang="en-US" sz="900" dirty="0"/>
              <a:t>(</a:t>
            </a:r>
            <a:r>
              <a:rPr lang="en-US" sz="900" dirty="0" err="1"/>
              <a:t>trainTitanicFemale$pclass</a:t>
            </a:r>
            <a:r>
              <a:rPr lang="en-US" sz="900" dirty="0"/>
              <a:t>))], prob = TRUE, k = 5)</a:t>
            </a:r>
          </a:p>
          <a:p>
            <a:endParaRPr lang="en-US" sz="900" dirty="0"/>
          </a:p>
          <a:p>
            <a:r>
              <a:rPr lang="en-US" sz="900" dirty="0" err="1"/>
              <a:t>classificationsMF</a:t>
            </a:r>
            <a:r>
              <a:rPr lang="en-US" sz="900" dirty="0"/>
              <a:t> = factor(c(</a:t>
            </a:r>
            <a:r>
              <a:rPr lang="en-US" sz="900" dirty="0" err="1"/>
              <a:t>classificationsMale,classificationsFemale</a:t>
            </a:r>
            <a:r>
              <a:rPr lang="en-US" sz="900" dirty="0"/>
              <a:t>), labels = c("</a:t>
            </a:r>
            <a:r>
              <a:rPr lang="en-US" sz="900" dirty="0" err="1"/>
              <a:t>No","Yes</a:t>
            </a:r>
            <a:r>
              <a:rPr lang="en-US" sz="900" dirty="0"/>
              <a:t>"))</a:t>
            </a:r>
          </a:p>
          <a:p>
            <a:endParaRPr lang="en-US" sz="900" dirty="0"/>
          </a:p>
          <a:p>
            <a:r>
              <a:rPr lang="en-US" sz="900" dirty="0" err="1"/>
              <a:t>testM</a:t>
            </a:r>
            <a:r>
              <a:rPr lang="en-US" sz="900" dirty="0"/>
              <a:t> = </a:t>
            </a:r>
            <a:r>
              <a:rPr lang="en-US" sz="900" dirty="0" err="1"/>
              <a:t>testTitanicMale</a:t>
            </a:r>
            <a:r>
              <a:rPr lang="en-US" sz="900" dirty="0"/>
              <a:t>[(!</a:t>
            </a:r>
            <a:r>
              <a:rPr lang="en-US" sz="900" dirty="0" err="1"/>
              <a:t>is.na</a:t>
            </a:r>
            <a:r>
              <a:rPr lang="en-US" sz="900" dirty="0"/>
              <a:t>(</a:t>
            </a:r>
            <a:r>
              <a:rPr lang="en-US" sz="900" dirty="0" err="1"/>
              <a:t>testTitanicMale$age</a:t>
            </a:r>
            <a:r>
              <a:rPr lang="en-US" sz="900" dirty="0"/>
              <a:t>) &amp; !</a:t>
            </a:r>
            <a:r>
              <a:rPr lang="en-US" sz="900" dirty="0" err="1"/>
              <a:t>is.na</a:t>
            </a:r>
            <a:r>
              <a:rPr lang="en-US" sz="900" dirty="0"/>
              <a:t>(</a:t>
            </a:r>
            <a:r>
              <a:rPr lang="en-US" sz="900" dirty="0" err="1"/>
              <a:t>testTitanicMale$pclass</a:t>
            </a:r>
            <a:r>
              <a:rPr lang="en-US" sz="900" dirty="0"/>
              <a:t>)),]</a:t>
            </a:r>
          </a:p>
          <a:p>
            <a:r>
              <a:rPr lang="en-US" sz="900" dirty="0" err="1"/>
              <a:t>testF</a:t>
            </a:r>
            <a:r>
              <a:rPr lang="en-US" sz="900" dirty="0"/>
              <a:t> = </a:t>
            </a:r>
            <a:r>
              <a:rPr lang="en-US" sz="900" dirty="0" err="1"/>
              <a:t>testTitanicFemale</a:t>
            </a:r>
            <a:r>
              <a:rPr lang="en-US" sz="900" dirty="0"/>
              <a:t>[(!</a:t>
            </a:r>
            <a:r>
              <a:rPr lang="en-US" sz="900" dirty="0" err="1"/>
              <a:t>is.na</a:t>
            </a:r>
            <a:r>
              <a:rPr lang="en-US" sz="900" dirty="0"/>
              <a:t>(</a:t>
            </a:r>
            <a:r>
              <a:rPr lang="en-US" sz="900" dirty="0" err="1"/>
              <a:t>testTitanicFemale$age</a:t>
            </a:r>
            <a:r>
              <a:rPr lang="en-US" sz="900" dirty="0"/>
              <a:t>) &amp; !</a:t>
            </a:r>
            <a:r>
              <a:rPr lang="en-US" sz="900" dirty="0" err="1"/>
              <a:t>is.na</a:t>
            </a:r>
            <a:r>
              <a:rPr lang="en-US" sz="900" dirty="0"/>
              <a:t>(</a:t>
            </a:r>
            <a:r>
              <a:rPr lang="en-US" sz="900" dirty="0" err="1"/>
              <a:t>testTitanicFemale$pclass</a:t>
            </a:r>
            <a:r>
              <a:rPr lang="en-US" sz="900" dirty="0"/>
              <a:t>)),]</a:t>
            </a:r>
          </a:p>
          <a:p>
            <a:endParaRPr lang="en-US" sz="900" dirty="0"/>
          </a:p>
          <a:p>
            <a:r>
              <a:rPr lang="en-US" sz="900" dirty="0" err="1"/>
              <a:t>testMF</a:t>
            </a:r>
            <a:r>
              <a:rPr lang="en-US" sz="900" dirty="0"/>
              <a:t> = </a:t>
            </a:r>
            <a:r>
              <a:rPr lang="en-US" sz="900" dirty="0" err="1"/>
              <a:t>rbind</a:t>
            </a:r>
            <a:r>
              <a:rPr lang="en-US" sz="900" dirty="0"/>
              <a:t>(</a:t>
            </a:r>
            <a:r>
              <a:rPr lang="en-US" sz="900" dirty="0" err="1"/>
              <a:t>testM,testF</a:t>
            </a:r>
            <a:r>
              <a:rPr lang="en-US" sz="900" dirty="0"/>
              <a:t>)</a:t>
            </a:r>
          </a:p>
          <a:p>
            <a:endParaRPr lang="en-US" sz="900" dirty="0"/>
          </a:p>
          <a:p>
            <a:r>
              <a:rPr lang="en-US" sz="900" dirty="0"/>
              <a:t>table(</a:t>
            </a:r>
            <a:r>
              <a:rPr lang="en-US" sz="900" dirty="0" err="1"/>
              <a:t>classificationsMF,testMF$survived</a:t>
            </a:r>
            <a:r>
              <a:rPr lang="en-US" sz="900" dirty="0"/>
              <a:t>[(!</a:t>
            </a:r>
            <a:r>
              <a:rPr lang="en-US" sz="900" dirty="0" err="1"/>
              <a:t>is.na</a:t>
            </a:r>
            <a:r>
              <a:rPr lang="en-US" sz="900" dirty="0"/>
              <a:t>(</a:t>
            </a:r>
            <a:r>
              <a:rPr lang="en-US" sz="900" dirty="0" err="1"/>
              <a:t>testMF$age</a:t>
            </a:r>
            <a:r>
              <a:rPr lang="en-US" sz="900" dirty="0"/>
              <a:t>) &amp; !</a:t>
            </a:r>
            <a:r>
              <a:rPr lang="en-US" sz="900" dirty="0" err="1"/>
              <a:t>is.na</a:t>
            </a:r>
            <a:r>
              <a:rPr lang="en-US" sz="900" dirty="0"/>
              <a:t>(</a:t>
            </a:r>
            <a:r>
              <a:rPr lang="en-US" sz="900" dirty="0" err="1"/>
              <a:t>testMF$pclass</a:t>
            </a:r>
            <a:r>
              <a:rPr lang="en-US" sz="900" dirty="0"/>
              <a:t>))])</a:t>
            </a:r>
          </a:p>
          <a:p>
            <a:r>
              <a:rPr lang="en-US" sz="900" dirty="0"/>
              <a:t>CM = </a:t>
            </a:r>
            <a:r>
              <a:rPr lang="en-US" sz="900" dirty="0" err="1"/>
              <a:t>confusionMatrix</a:t>
            </a:r>
            <a:r>
              <a:rPr lang="en-US" sz="900" dirty="0"/>
              <a:t>(table(</a:t>
            </a:r>
            <a:r>
              <a:rPr lang="en-US" sz="900" dirty="0" err="1"/>
              <a:t>classificationsMF,testMF$survived</a:t>
            </a:r>
            <a:r>
              <a:rPr lang="en-US" sz="900" dirty="0"/>
              <a:t>[(!</a:t>
            </a:r>
            <a:r>
              <a:rPr lang="en-US" sz="900" dirty="0" err="1"/>
              <a:t>is.na</a:t>
            </a:r>
            <a:r>
              <a:rPr lang="en-US" sz="900" dirty="0"/>
              <a:t>(</a:t>
            </a:r>
            <a:r>
              <a:rPr lang="en-US" sz="900" dirty="0" err="1"/>
              <a:t>testMF$age</a:t>
            </a:r>
            <a:r>
              <a:rPr lang="en-US" sz="900" dirty="0"/>
              <a:t>) &amp; !</a:t>
            </a:r>
            <a:r>
              <a:rPr lang="en-US" sz="900" dirty="0" err="1"/>
              <a:t>is.na</a:t>
            </a:r>
            <a:r>
              <a:rPr lang="en-US" sz="900" dirty="0"/>
              <a:t>(</a:t>
            </a:r>
            <a:r>
              <a:rPr lang="en-US" sz="900" dirty="0" err="1"/>
              <a:t>testMF$pclass</a:t>
            </a:r>
            <a:r>
              <a:rPr lang="en-US" sz="900" dirty="0"/>
              <a:t>))]))</a:t>
            </a:r>
          </a:p>
        </p:txBody>
      </p:sp>
    </p:spTree>
    <p:extLst>
      <p:ext uri="{BB962C8B-B14F-4D97-AF65-F5344CB8AC3E}">
        <p14:creationId xmlns:p14="http://schemas.microsoft.com/office/powerpoint/2010/main" val="3202244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1770-76C9-F749-9B7D-08A4A1F13896}"/>
              </a:ext>
            </a:extLst>
          </p:cNvPr>
          <p:cNvSpPr>
            <a:spLocks noGrp="1"/>
          </p:cNvSpPr>
          <p:nvPr>
            <p:ph type="title"/>
          </p:nvPr>
        </p:nvSpPr>
        <p:spPr>
          <a:xfrm>
            <a:off x="0" y="228600"/>
            <a:ext cx="9144000" cy="1143000"/>
          </a:xfrm>
        </p:spPr>
        <p:txBody>
          <a:bodyPr/>
          <a:lstStyle/>
          <a:p>
            <a:r>
              <a:rPr lang="en-US" dirty="0"/>
              <a:t>For Live Session: Part 1 (3-5 hours)</a:t>
            </a:r>
          </a:p>
        </p:txBody>
      </p:sp>
      <p:sp>
        <p:nvSpPr>
          <p:cNvPr id="3" name="Content Placeholder 2">
            <a:extLst>
              <a:ext uri="{FF2B5EF4-FFF2-40B4-BE49-F238E27FC236}">
                <a16:creationId xmlns:a16="http://schemas.microsoft.com/office/drawing/2014/main" id="{CEA7867E-4153-AA4C-93D1-0C08567D54E8}"/>
              </a:ext>
            </a:extLst>
          </p:cNvPr>
          <p:cNvSpPr>
            <a:spLocks noGrp="1"/>
          </p:cNvSpPr>
          <p:nvPr>
            <p:ph idx="1"/>
          </p:nvPr>
        </p:nvSpPr>
        <p:spPr>
          <a:xfrm>
            <a:off x="0" y="1138074"/>
            <a:ext cx="9144000" cy="2602653"/>
          </a:xfrm>
        </p:spPr>
        <p:txBody>
          <a:bodyPr>
            <a:normAutofit fontScale="70000" lnSpcReduction="20000"/>
          </a:bodyPr>
          <a:lstStyle/>
          <a:p>
            <a:r>
              <a:rPr lang="en-US" sz="1400" b="1" dirty="0"/>
              <a:t>Download the training set: </a:t>
            </a:r>
            <a:r>
              <a:rPr lang="en-US" sz="1400" dirty="0"/>
              <a:t>Connect to the </a:t>
            </a:r>
            <a:r>
              <a:rPr lang="en-US" sz="1400" dirty="0" err="1"/>
              <a:t>opendatasoft</a:t>
            </a:r>
            <a:r>
              <a:rPr lang="en-US" sz="1400" dirty="0"/>
              <a:t> website and download the random sample of 891 Titanic Passengers.  This is the training set.   The data come in JSON form format and you can use this URL to access the data:</a:t>
            </a:r>
          </a:p>
          <a:p>
            <a:pPr marL="0" indent="0">
              <a:buNone/>
            </a:pPr>
            <a:r>
              <a:rPr lang="en-US" sz="1400" dirty="0">
                <a:hlinkClick r:id="rId2"/>
              </a:rPr>
              <a:t>https://public.opendatasoft.com/api/records/1.0/search/?dataset=titanic-passengers&amp;rows=2000&amp;facet=survived&amp;facet=pclass&amp;facet=sex&amp;facet=age&amp;facet=embarked</a:t>
            </a:r>
            <a:endParaRPr lang="en-US" sz="1400" dirty="0"/>
          </a:p>
          <a:p>
            <a:pPr marL="0" indent="0">
              <a:buNone/>
            </a:pPr>
            <a:r>
              <a:rPr lang="en-US" sz="1400" dirty="0"/>
              <a:t>Hint: This is not trivial. I recommend that you use the </a:t>
            </a:r>
            <a:r>
              <a:rPr lang="en-US" sz="1400" dirty="0" err="1"/>
              <a:t>jsonlite</a:t>
            </a:r>
            <a:r>
              <a:rPr lang="en-US" sz="1400" dirty="0"/>
              <a:t> package (</a:t>
            </a:r>
            <a:r>
              <a:rPr lang="en-US" sz="1400" dirty="0" err="1"/>
              <a:t>fromJSON</a:t>
            </a:r>
            <a:r>
              <a:rPr lang="en-US" sz="1400" dirty="0"/>
              <a:t>()) and </a:t>
            </a:r>
            <a:r>
              <a:rPr lang="en-US" sz="1400" dirty="0" err="1"/>
              <a:t>RCurl</a:t>
            </a:r>
            <a:r>
              <a:rPr lang="en-US" sz="1400" dirty="0"/>
              <a:t> package (</a:t>
            </a:r>
            <a:r>
              <a:rPr lang="en-US" sz="1400" dirty="0" err="1"/>
              <a:t>getURL</a:t>
            </a:r>
            <a:r>
              <a:rPr lang="en-US" sz="1400" dirty="0"/>
              <a:t>()) to access the data. (We covered this in Unit 4).  </a:t>
            </a:r>
          </a:p>
          <a:p>
            <a:r>
              <a:rPr lang="en-US" sz="1400" dirty="0"/>
              <a:t>Try your best to access the data using the URL.  You may also find the data (</a:t>
            </a:r>
            <a:r>
              <a:rPr lang="en-US" sz="1400" dirty="0" err="1"/>
              <a:t>titanic_train.csv</a:t>
            </a:r>
            <a:r>
              <a:rPr lang="en-US" sz="1400" dirty="0"/>
              <a:t>) on </a:t>
            </a:r>
            <a:r>
              <a:rPr lang="en-US" sz="1400" dirty="0" err="1"/>
              <a:t>github</a:t>
            </a:r>
            <a:r>
              <a:rPr lang="en-US" sz="1400" dirty="0"/>
              <a:t>.  We will go over this data ingestion in live session. </a:t>
            </a:r>
          </a:p>
          <a:p>
            <a:r>
              <a:rPr lang="en-US" sz="1400" dirty="0"/>
              <a:t>Use KNN to classify those who survived and died based on Age and class.</a:t>
            </a:r>
          </a:p>
          <a:p>
            <a:r>
              <a:rPr lang="en-US" sz="1400" dirty="0"/>
              <a:t>Use your age and predict your survival based on each of the ticket classes.  </a:t>
            </a:r>
          </a:p>
          <a:p>
            <a:r>
              <a:rPr lang="en-US" sz="1400" dirty="0"/>
              <a:t>Use your model to classify the 418 randomly selected passengers in the test set (</a:t>
            </a:r>
            <a:r>
              <a:rPr lang="en-US" sz="1400" dirty="0" err="1"/>
              <a:t>titanic_test.csv</a:t>
            </a:r>
            <a:r>
              <a:rPr lang="en-US" sz="1400" dirty="0"/>
              <a:t>) on </a:t>
            </a:r>
            <a:r>
              <a:rPr lang="en-US" sz="1400" dirty="0" err="1"/>
              <a:t>github</a:t>
            </a:r>
            <a:r>
              <a:rPr lang="en-US" sz="1400" dirty="0"/>
              <a:t>.    </a:t>
            </a:r>
          </a:p>
          <a:p>
            <a:r>
              <a:rPr lang="en-US" sz="1400" dirty="0"/>
              <a:t>Create a confusion matrix and calculate the accuracy, misclassification rate, sensitivity and specificity.   Be prepared to explain these statistics. (It is ok if you have questions here… we will answer them in live session … just do your best in the time allotted.)  </a:t>
            </a:r>
          </a:p>
          <a:p>
            <a:r>
              <a:rPr lang="en-US" sz="1400" dirty="0"/>
              <a:t>Make a PowerPoint to present in Live Session </a:t>
            </a:r>
          </a:p>
          <a:p>
            <a:r>
              <a:rPr lang="en-US" sz="1400" b="1" dirty="0"/>
              <a:t>BONUS: Create separate models for males and females and compare the resulting classification statistics after using the models to classify those in the test set.  </a:t>
            </a:r>
          </a:p>
          <a:p>
            <a:pPr marL="0" indent="0">
              <a:buNone/>
            </a:pPr>
            <a:endParaRPr lang="en-US" sz="2000" dirty="0"/>
          </a:p>
        </p:txBody>
      </p:sp>
      <p:sp>
        <p:nvSpPr>
          <p:cNvPr id="5" name="Rectangle 4">
            <a:extLst>
              <a:ext uri="{FF2B5EF4-FFF2-40B4-BE49-F238E27FC236}">
                <a16:creationId xmlns:a16="http://schemas.microsoft.com/office/drawing/2014/main" id="{869358B2-5A91-8440-AA75-C45E59F8AAFA}"/>
              </a:ext>
            </a:extLst>
          </p:cNvPr>
          <p:cNvSpPr/>
          <p:nvPr/>
        </p:nvSpPr>
        <p:spPr>
          <a:xfrm>
            <a:off x="0" y="3558897"/>
            <a:ext cx="9069186" cy="369332"/>
          </a:xfrm>
          <a:prstGeom prst="rect">
            <a:avLst/>
          </a:prstGeom>
        </p:spPr>
        <p:txBody>
          <a:bodyPr wrap="square">
            <a:spAutoFit/>
          </a:bodyPr>
          <a:lstStyle/>
          <a:p>
            <a:endParaRPr lang="en-US" sz="900" dirty="0"/>
          </a:p>
          <a:p>
            <a:endParaRPr lang="en-US" sz="900" dirty="0"/>
          </a:p>
        </p:txBody>
      </p:sp>
      <p:sp>
        <p:nvSpPr>
          <p:cNvPr id="4" name="TextBox 3">
            <a:extLst>
              <a:ext uri="{FF2B5EF4-FFF2-40B4-BE49-F238E27FC236}">
                <a16:creationId xmlns:a16="http://schemas.microsoft.com/office/drawing/2014/main" id="{FBA03FE0-E280-174E-A204-D870F81F091B}"/>
              </a:ext>
            </a:extLst>
          </p:cNvPr>
          <p:cNvSpPr txBox="1"/>
          <p:nvPr/>
        </p:nvSpPr>
        <p:spPr>
          <a:xfrm>
            <a:off x="473825" y="3928229"/>
            <a:ext cx="2252750" cy="369332"/>
          </a:xfrm>
          <a:prstGeom prst="rect">
            <a:avLst/>
          </a:prstGeom>
          <a:noFill/>
        </p:spPr>
        <p:txBody>
          <a:bodyPr wrap="square" rtlCol="0">
            <a:spAutoFit/>
          </a:bodyPr>
          <a:lstStyle/>
          <a:p>
            <a:r>
              <a:rPr lang="en-US" dirty="0"/>
              <a:t>Before M/F in Model</a:t>
            </a:r>
          </a:p>
        </p:txBody>
      </p:sp>
      <p:sp>
        <p:nvSpPr>
          <p:cNvPr id="6" name="TextBox 5">
            <a:extLst>
              <a:ext uri="{FF2B5EF4-FFF2-40B4-BE49-F238E27FC236}">
                <a16:creationId xmlns:a16="http://schemas.microsoft.com/office/drawing/2014/main" id="{003B333D-968B-F94F-8515-ACD53F6B2D7F}"/>
              </a:ext>
            </a:extLst>
          </p:cNvPr>
          <p:cNvSpPr txBox="1"/>
          <p:nvPr/>
        </p:nvSpPr>
        <p:spPr>
          <a:xfrm>
            <a:off x="5530734" y="3928229"/>
            <a:ext cx="2252750" cy="369332"/>
          </a:xfrm>
          <a:prstGeom prst="rect">
            <a:avLst/>
          </a:prstGeom>
          <a:noFill/>
        </p:spPr>
        <p:txBody>
          <a:bodyPr wrap="square" rtlCol="0">
            <a:spAutoFit/>
          </a:bodyPr>
          <a:lstStyle/>
          <a:p>
            <a:r>
              <a:rPr lang="en-US" dirty="0"/>
              <a:t>After M/F in Model</a:t>
            </a:r>
          </a:p>
        </p:txBody>
      </p:sp>
      <p:pic>
        <p:nvPicPr>
          <p:cNvPr id="7" name="Picture 6">
            <a:extLst>
              <a:ext uri="{FF2B5EF4-FFF2-40B4-BE49-F238E27FC236}">
                <a16:creationId xmlns:a16="http://schemas.microsoft.com/office/drawing/2014/main" id="{55904E84-7697-6A40-9352-36EF93B8D77D}"/>
              </a:ext>
            </a:extLst>
          </p:cNvPr>
          <p:cNvPicPr>
            <a:picLocks noChangeAspect="1"/>
          </p:cNvPicPr>
          <p:nvPr/>
        </p:nvPicPr>
        <p:blipFill>
          <a:blip r:embed="rId3"/>
          <a:stretch>
            <a:fillRect/>
          </a:stretch>
        </p:blipFill>
        <p:spPr>
          <a:xfrm>
            <a:off x="4962698" y="4413783"/>
            <a:ext cx="3122547" cy="2036893"/>
          </a:xfrm>
          <a:prstGeom prst="rect">
            <a:avLst/>
          </a:prstGeom>
        </p:spPr>
      </p:pic>
      <p:pic>
        <p:nvPicPr>
          <p:cNvPr id="8" name="Picture 7">
            <a:extLst>
              <a:ext uri="{FF2B5EF4-FFF2-40B4-BE49-F238E27FC236}">
                <a16:creationId xmlns:a16="http://schemas.microsoft.com/office/drawing/2014/main" id="{6783F1DA-5BDD-6940-9F6C-A866D6BF001E}"/>
              </a:ext>
            </a:extLst>
          </p:cNvPr>
          <p:cNvPicPr>
            <a:picLocks noChangeAspect="1"/>
          </p:cNvPicPr>
          <p:nvPr/>
        </p:nvPicPr>
        <p:blipFill>
          <a:blip r:embed="rId4"/>
          <a:stretch>
            <a:fillRect/>
          </a:stretch>
        </p:blipFill>
        <p:spPr>
          <a:xfrm>
            <a:off x="297621" y="4413783"/>
            <a:ext cx="3060563" cy="2036893"/>
          </a:xfrm>
          <a:prstGeom prst="rect">
            <a:avLst/>
          </a:prstGeom>
        </p:spPr>
      </p:pic>
    </p:spTree>
    <p:extLst>
      <p:ext uri="{BB962C8B-B14F-4D97-AF65-F5344CB8AC3E}">
        <p14:creationId xmlns:p14="http://schemas.microsoft.com/office/powerpoint/2010/main" val="144368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531D7-7348-40E4-8BA3-C4F2A5C79B02}"/>
              </a:ext>
            </a:extLst>
          </p:cNvPr>
          <p:cNvSpPr>
            <a:spLocks noGrp="1"/>
          </p:cNvSpPr>
          <p:nvPr>
            <p:ph type="title"/>
          </p:nvPr>
        </p:nvSpPr>
        <p:spPr/>
        <p:txBody>
          <a:bodyPr/>
          <a:lstStyle/>
          <a:p>
            <a:r>
              <a:rPr lang="en-US" dirty="0"/>
              <a:t>Part 1</a:t>
            </a:r>
          </a:p>
        </p:txBody>
      </p:sp>
      <p:sp>
        <p:nvSpPr>
          <p:cNvPr id="3" name="Content Placeholder 2">
            <a:extLst>
              <a:ext uri="{FF2B5EF4-FFF2-40B4-BE49-F238E27FC236}">
                <a16:creationId xmlns:a16="http://schemas.microsoft.com/office/drawing/2014/main" id="{69DB67EA-8D2C-4BA0-834B-957EECA9773A}"/>
              </a:ext>
            </a:extLst>
          </p:cNvPr>
          <p:cNvSpPr>
            <a:spLocks noGrp="1"/>
          </p:cNvSpPr>
          <p:nvPr>
            <p:ph idx="1"/>
          </p:nvPr>
        </p:nvSpPr>
        <p:spPr>
          <a:xfrm>
            <a:off x="828220" y="1721988"/>
            <a:ext cx="6709906" cy="3146611"/>
          </a:xfrm>
        </p:spPr>
        <p:txBody>
          <a:bodyPr/>
          <a:lstStyle/>
          <a:p>
            <a:r>
              <a:rPr lang="en-US" dirty="0"/>
              <a:t>Test set had 331 passengers with data.</a:t>
            </a:r>
          </a:p>
          <a:p>
            <a:r>
              <a:rPr lang="en-US" dirty="0"/>
              <a:t>I calculated the optimal k of 30 (or near 5) to get a better classification and confusion matrix</a:t>
            </a:r>
          </a:p>
        </p:txBody>
      </p:sp>
      <p:pic>
        <p:nvPicPr>
          <p:cNvPr id="11" name="Picture 10" descr="A screenshot of a social media post&#10;&#10;Description automatically generated">
            <a:extLst>
              <a:ext uri="{FF2B5EF4-FFF2-40B4-BE49-F238E27FC236}">
                <a16:creationId xmlns:a16="http://schemas.microsoft.com/office/drawing/2014/main" id="{6824BE83-C0F3-46AC-9A23-085CA37202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4583" y="2765794"/>
            <a:ext cx="5099789" cy="2767856"/>
          </a:xfrm>
          <a:prstGeom prst="rect">
            <a:avLst/>
          </a:prstGeom>
        </p:spPr>
      </p:pic>
      <p:pic>
        <p:nvPicPr>
          <p:cNvPr id="12" name="Picture 11">
            <a:extLst>
              <a:ext uri="{FF2B5EF4-FFF2-40B4-BE49-F238E27FC236}">
                <a16:creationId xmlns:a16="http://schemas.microsoft.com/office/drawing/2014/main" id="{2938A36D-7EFD-4D37-80F0-548A7BED499D}"/>
              </a:ext>
            </a:extLst>
          </p:cNvPr>
          <p:cNvPicPr>
            <a:picLocks noChangeAspect="1"/>
          </p:cNvPicPr>
          <p:nvPr/>
        </p:nvPicPr>
        <p:blipFill>
          <a:blip r:embed="rId4"/>
          <a:stretch>
            <a:fillRect/>
          </a:stretch>
        </p:blipFill>
        <p:spPr>
          <a:xfrm>
            <a:off x="5958912" y="2772385"/>
            <a:ext cx="2393156" cy="2821781"/>
          </a:xfrm>
          <a:prstGeom prst="rect">
            <a:avLst/>
          </a:prstGeom>
        </p:spPr>
      </p:pic>
    </p:spTree>
    <p:extLst>
      <p:ext uri="{BB962C8B-B14F-4D97-AF65-F5344CB8AC3E}">
        <p14:creationId xmlns:p14="http://schemas.microsoft.com/office/powerpoint/2010/main" val="4261809130"/>
      </p:ext>
    </p:extLst>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2U">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U" id="{366B8B3C-2D30-EF4C-945A-9C2F0CDF465A}" vid="{BACFCB83-49E5-4846-9BF9-7818E6FE7F3D}"/>
    </a:ext>
  </a:extLst>
</a:theme>
</file>

<file path=ppt/theme/theme2.xml><?xml version="1.0" encoding="utf-8"?>
<a:theme xmlns:a="http://schemas.openxmlformats.org/drawingml/2006/main" name="1_Body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2U</Template>
  <TotalTime>2370</TotalTime>
  <Words>4902</Words>
  <Application>Microsoft Macintosh PowerPoint</Application>
  <PresentationFormat>On-screen Show (4:3)</PresentationFormat>
  <Paragraphs>372</Paragraphs>
  <Slides>23</Slides>
  <Notes>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23</vt:i4>
      </vt:variant>
    </vt:vector>
  </HeadingPairs>
  <TitlesOfParts>
    <vt:vector size="31" baseType="lpstr">
      <vt:lpstr>Arial</vt:lpstr>
      <vt:lpstr>Calibri</vt:lpstr>
      <vt:lpstr>Calibri Light</vt:lpstr>
      <vt:lpstr>Century Gothic</vt:lpstr>
      <vt:lpstr>Wingdings 3</vt:lpstr>
      <vt:lpstr>2U</vt:lpstr>
      <vt:lpstr>1_Body Slides</vt:lpstr>
      <vt:lpstr>Ion</vt:lpstr>
      <vt:lpstr>Unit 6 Live Session Powerpoint</vt:lpstr>
      <vt:lpstr>For Live Session: Part 1 (3-5 hours)</vt:lpstr>
      <vt:lpstr>For Live Session: Part 1 (3-5 hours)</vt:lpstr>
      <vt:lpstr>For Live Session: Part 1 (3-5 hours)</vt:lpstr>
      <vt:lpstr>For Live Session: Part 1 (3-5 hours)</vt:lpstr>
      <vt:lpstr>For Live Session: Part 1 (3-5 hours)</vt:lpstr>
      <vt:lpstr>For Live Session: Part 1 (3-5 hours)</vt:lpstr>
      <vt:lpstr>For Live Session: Part 1 (3-5 hours)</vt:lpstr>
      <vt:lpstr>Part 1</vt:lpstr>
      <vt:lpstr>Part 1 continued</vt:lpstr>
      <vt:lpstr>Part 1 continued</vt:lpstr>
      <vt:lpstr>Sanjay</vt:lpstr>
      <vt:lpstr>Malcom</vt:lpstr>
      <vt:lpstr>FOR LIVE SESSION: Part 2</vt:lpstr>
      <vt:lpstr>Example: Iris Data | Evaluation</vt:lpstr>
      <vt:lpstr>Multi-class Specificity and Sensitivity</vt:lpstr>
      <vt:lpstr>FOR LIVE SESSION QUESTION</vt:lpstr>
      <vt:lpstr>K-Nearest Neighbors (k-NN) .. You are the average of your k closest friends</vt:lpstr>
      <vt:lpstr>K-NN algorithm</vt:lpstr>
      <vt:lpstr>PowerPoint Presentation</vt:lpstr>
      <vt:lpstr>PowerPoint Presentation</vt:lpstr>
      <vt:lpstr>Classification Metrics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6 Live Session Powerpoint</dc:title>
  <dc:creator>Microsoft Office User</dc:creator>
  <cp:lastModifiedBy>Microsoft Office User</cp:lastModifiedBy>
  <cp:revision>20</cp:revision>
  <dcterms:created xsi:type="dcterms:W3CDTF">2019-03-26T03:13:43Z</dcterms:created>
  <dcterms:modified xsi:type="dcterms:W3CDTF">2019-10-04T03:20:22Z</dcterms:modified>
</cp:coreProperties>
</file>

<file path=docProps/thumbnail.jpeg>
</file>